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charts/chartEx2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NULL" TargetMode="External"/><Relationship Id="rId4" Type="http://schemas.openxmlformats.org/officeDocument/2006/relationships/themeOverride" Target="../theme/themeOverride5.xm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NULL" TargetMode="External"/><Relationship Id="rId4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97503516174402"/>
          <c:y val="0.15825973969252272"/>
          <c:w val="0.81286328474619618"/>
          <c:h val="0.6784022244850299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Planilha3!$C$1</c:f>
              <c:strCache>
                <c:ptCount val="1"/>
                <c:pt idx="0">
                  <c:v>Market Cap - FTSE Nareit Real Estate (US$)</c:v>
                </c:pt>
              </c:strCache>
            </c:strRef>
          </c:tx>
          <c:spPr>
            <a:solidFill>
              <a:srgbClr val="FF1F09"/>
            </a:solidFill>
            <a:ln>
              <a:noFill/>
            </a:ln>
            <a:effectLst/>
          </c:spPr>
          <c:invertIfNegative val="0"/>
          <c:cat>
            <c:numRef>
              <c:f>Planilha3!$A$2:$A$49</c:f>
              <c:numCache>
                <c:formatCode>General</c:formatCod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numCache>
            </c:numRef>
          </c:cat>
          <c:val>
            <c:numRef>
              <c:f>Planilha3!$C$2:$C$49</c:f>
              <c:numCache>
                <c:formatCode>#,##0.00</c:formatCode>
                <c:ptCount val="48"/>
                <c:pt idx="0">
                  <c:v>1494300000</c:v>
                </c:pt>
                <c:pt idx="1">
                  <c:v>1880900000</c:v>
                </c:pt>
                <c:pt idx="2">
                  <c:v>1393500000</c:v>
                </c:pt>
                <c:pt idx="3">
                  <c:v>712400000</c:v>
                </c:pt>
                <c:pt idx="4">
                  <c:v>899700000</c:v>
                </c:pt>
                <c:pt idx="5">
                  <c:v>1308000000</c:v>
                </c:pt>
                <c:pt idx="6">
                  <c:v>1528100000</c:v>
                </c:pt>
                <c:pt idx="7">
                  <c:v>1412400000</c:v>
                </c:pt>
                <c:pt idx="8">
                  <c:v>1754000000</c:v>
                </c:pt>
                <c:pt idx="9">
                  <c:v>2298600000</c:v>
                </c:pt>
                <c:pt idx="10">
                  <c:v>2438900000</c:v>
                </c:pt>
                <c:pt idx="11">
                  <c:v>3298600000</c:v>
                </c:pt>
                <c:pt idx="12">
                  <c:v>4257200000</c:v>
                </c:pt>
                <c:pt idx="13">
                  <c:v>5085300000</c:v>
                </c:pt>
                <c:pt idx="14">
                  <c:v>7674000000</c:v>
                </c:pt>
                <c:pt idx="15">
                  <c:v>9923600000</c:v>
                </c:pt>
                <c:pt idx="16">
                  <c:v>9702400000</c:v>
                </c:pt>
                <c:pt idx="17">
                  <c:v>11435200000</c:v>
                </c:pt>
                <c:pt idx="18">
                  <c:v>11662200000</c:v>
                </c:pt>
                <c:pt idx="19">
                  <c:v>8737100000</c:v>
                </c:pt>
                <c:pt idx="20">
                  <c:v>12968200000</c:v>
                </c:pt>
                <c:pt idx="21">
                  <c:v>15912000000</c:v>
                </c:pt>
                <c:pt idx="22">
                  <c:v>32158700000</c:v>
                </c:pt>
                <c:pt idx="23">
                  <c:v>44306000000</c:v>
                </c:pt>
                <c:pt idx="24">
                  <c:v>57541300000</c:v>
                </c:pt>
                <c:pt idx="25">
                  <c:v>88776300000</c:v>
                </c:pt>
                <c:pt idx="26">
                  <c:v>140533800000</c:v>
                </c:pt>
                <c:pt idx="27">
                  <c:v>138301400000</c:v>
                </c:pt>
                <c:pt idx="28">
                  <c:v>124261900000</c:v>
                </c:pt>
                <c:pt idx="29">
                  <c:v>138715400000</c:v>
                </c:pt>
                <c:pt idx="30">
                  <c:v>154898600000</c:v>
                </c:pt>
                <c:pt idx="31">
                  <c:v>161937300000</c:v>
                </c:pt>
                <c:pt idx="32">
                  <c:v>224211900000</c:v>
                </c:pt>
                <c:pt idx="33">
                  <c:v>307894700000</c:v>
                </c:pt>
                <c:pt idx="34">
                  <c:v>330691300000</c:v>
                </c:pt>
                <c:pt idx="35">
                  <c:v>438071100000</c:v>
                </c:pt>
                <c:pt idx="36">
                  <c:v>312009000000</c:v>
                </c:pt>
                <c:pt idx="37">
                  <c:v>191651000000</c:v>
                </c:pt>
                <c:pt idx="38">
                  <c:v>271199200000</c:v>
                </c:pt>
                <c:pt idx="39">
                  <c:v>389295400000</c:v>
                </c:pt>
                <c:pt idx="40">
                  <c:v>450500600000</c:v>
                </c:pt>
                <c:pt idx="41">
                  <c:v>603415300000</c:v>
                </c:pt>
                <c:pt idx="42">
                  <c:v>670334100000</c:v>
                </c:pt>
                <c:pt idx="43">
                  <c:v>907425500000</c:v>
                </c:pt>
                <c:pt idx="44">
                  <c:v>938852000000</c:v>
                </c:pt>
                <c:pt idx="45">
                  <c:v>1018729900000</c:v>
                </c:pt>
                <c:pt idx="46">
                  <c:v>1133697600000</c:v>
                </c:pt>
                <c:pt idx="47">
                  <c:v>1047641300000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3-48ED-B24E-890A2BE6E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571292640"/>
        <c:axId val="531088800"/>
      </c:barChart>
      <c:catAx>
        <c:axId val="5712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  <c:crossAx val="531088800"/>
        <c:crosses val="autoZero"/>
        <c:auto val="1"/>
        <c:lblAlgn val="ctr"/>
        <c:lblOffset val="100"/>
        <c:noMultiLvlLbl val="0"/>
      </c:catAx>
      <c:valAx>
        <c:axId val="53108880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  <c:crossAx val="571292640"/>
        <c:crosses val="autoZero"/>
        <c:crossBetween val="between"/>
        <c:dispUnits>
          <c:builtInUnit val="trillions"/>
          <c:dispUnitsLbl>
            <c:layout>
              <c:manualLayout>
                <c:xMode val="edge"/>
                <c:yMode val="edge"/>
                <c:x val="3.5440161104718072E-2"/>
                <c:y val="0.2303684049615653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ligh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</c:legendEntry>
      <c:layout>
        <c:manualLayout>
          <c:xMode val="edge"/>
          <c:yMode val="edge"/>
          <c:x val="0.25359049354302521"/>
          <c:y val="9.4295946890286517E-2"/>
          <c:w val="0.59430859225163013"/>
          <c:h val="4.7323331586303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boto ligh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03-4952-8812-8768EE1ED25D}"/>
              </c:ext>
            </c:extLst>
          </c:dPt>
          <c:dPt>
            <c:idx val="1"/>
            <c:bubble3D val="0"/>
            <c:spPr>
              <a:solidFill>
                <a:srgbClr val="FF1F0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03-4952-8812-8768EE1ED25D}"/>
              </c:ext>
            </c:extLst>
          </c:dPt>
          <c:cat>
            <c:strRef>
              <c:f>Planilha2!$A$2:$A$3</c:f>
              <c:strCache>
                <c:ptCount val="2"/>
                <c:pt idx="0">
                  <c:v>REITs</c:v>
                </c:pt>
                <c:pt idx="1">
                  <c:v>Outros</c:v>
                </c:pt>
              </c:strCache>
            </c:strRef>
          </c:cat>
          <c:val>
            <c:numRef>
              <c:f>Planilha2!$B$2:$B$3</c:f>
              <c:numCache>
                <c:formatCode>0%</c:formatCode>
                <c:ptCount val="2"/>
                <c:pt idx="0">
                  <c:v>0.13</c:v>
                </c:pt>
                <c:pt idx="1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03-4952-8812-8768EE1ED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41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explosion val="16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92-4DDB-8C4B-45BCB4A4D79C}"/>
              </c:ext>
            </c:extLst>
          </c:dPt>
          <c:dPt>
            <c:idx val="1"/>
            <c:bubble3D val="0"/>
            <c:spPr>
              <a:solidFill>
                <a:srgbClr val="FF1F0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92-4DDB-8C4B-45BCB4A4D79C}"/>
              </c:ext>
            </c:extLst>
          </c:dPt>
          <c:cat>
            <c:strRef>
              <c:f>Planilha2!$A$18:$A$19</c:f>
              <c:strCache>
                <c:ptCount val="2"/>
                <c:pt idx="0">
                  <c:v>Pop. Reits</c:v>
                </c:pt>
                <c:pt idx="1">
                  <c:v>Pop. Total</c:v>
                </c:pt>
              </c:strCache>
            </c:strRef>
          </c:cat>
          <c:val>
            <c:numRef>
              <c:f>Planilha2!$B$18:$B$19</c:f>
              <c:numCache>
                <c:formatCode>0%</c:formatCode>
                <c:ptCount val="2"/>
                <c:pt idx="0">
                  <c:v>0.25</c:v>
                </c:pt>
                <c:pt idx="1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92-4DDB-8C4B-45BCB4A4D7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17"/>
        <c:holeSize val="50"/>
      </c:doughnutChart>
    </c:plotArea>
    <c:plotVisOnly val="1"/>
    <c:dispBlanksAs val="gap"/>
    <c:showDLblsOverMax val="0"/>
  </c:chart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Planilha1!$E$1</c:f>
              <c:strCache>
                <c:ptCount val="1"/>
                <c:pt idx="0">
                  <c:v>Market Cap - R$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Planilha1!$A$17:$A$55</c:f>
              <c:numCache>
                <c:formatCode>[$-416]mmm\-yy;@</c:formatCode>
                <c:ptCount val="36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  <c:pt idx="5">
                  <c:v>42644</c:v>
                </c:pt>
                <c:pt idx="6">
                  <c:v>42675</c:v>
                </c:pt>
                <c:pt idx="7">
                  <c:v>42705</c:v>
                </c:pt>
                <c:pt idx="8">
                  <c:v>42736</c:v>
                </c:pt>
                <c:pt idx="9">
                  <c:v>42767</c:v>
                </c:pt>
                <c:pt idx="10">
                  <c:v>42795</c:v>
                </c:pt>
                <c:pt idx="11">
                  <c:v>42826</c:v>
                </c:pt>
                <c:pt idx="12">
                  <c:v>42856</c:v>
                </c:pt>
                <c:pt idx="13">
                  <c:v>42887</c:v>
                </c:pt>
                <c:pt idx="14">
                  <c:v>42917</c:v>
                </c:pt>
                <c:pt idx="15">
                  <c:v>42948</c:v>
                </c:pt>
                <c:pt idx="16">
                  <c:v>42979</c:v>
                </c:pt>
                <c:pt idx="17">
                  <c:v>43009</c:v>
                </c:pt>
                <c:pt idx="18">
                  <c:v>43040</c:v>
                </c:pt>
                <c:pt idx="19">
                  <c:v>43070</c:v>
                </c:pt>
                <c:pt idx="20">
                  <c:v>43101</c:v>
                </c:pt>
                <c:pt idx="21">
                  <c:v>43132</c:v>
                </c:pt>
                <c:pt idx="22">
                  <c:v>43160</c:v>
                </c:pt>
                <c:pt idx="23">
                  <c:v>43191</c:v>
                </c:pt>
                <c:pt idx="24">
                  <c:v>43221</c:v>
                </c:pt>
                <c:pt idx="25">
                  <c:v>43252</c:v>
                </c:pt>
                <c:pt idx="26">
                  <c:v>43282</c:v>
                </c:pt>
                <c:pt idx="27">
                  <c:v>43313</c:v>
                </c:pt>
                <c:pt idx="28">
                  <c:v>43344</c:v>
                </c:pt>
                <c:pt idx="29">
                  <c:v>43374</c:v>
                </c:pt>
                <c:pt idx="30">
                  <c:v>43405</c:v>
                </c:pt>
                <c:pt idx="31">
                  <c:v>43435</c:v>
                </c:pt>
                <c:pt idx="32">
                  <c:v>43466</c:v>
                </c:pt>
                <c:pt idx="33">
                  <c:v>43497</c:v>
                </c:pt>
                <c:pt idx="34">
                  <c:v>43525</c:v>
                </c:pt>
                <c:pt idx="35">
                  <c:v>43556</c:v>
                </c:pt>
              </c:numCache>
              <c:extLst/>
            </c:numRef>
          </c:cat>
          <c:val>
            <c:numRef>
              <c:f>Planilha1!$E$17:$E$55</c:f>
              <c:numCache>
                <c:formatCode>"R$"#,##0_);[Red]\("R$"#,##0\)</c:formatCode>
                <c:ptCount val="36"/>
                <c:pt idx="0">
                  <c:v>25716260154</c:v>
                </c:pt>
                <c:pt idx="1">
                  <c:v>25950397385</c:v>
                </c:pt>
                <c:pt idx="2">
                  <c:v>27048643120</c:v>
                </c:pt>
                <c:pt idx="3">
                  <c:v>27129674016</c:v>
                </c:pt>
                <c:pt idx="4">
                  <c:v>28274825505</c:v>
                </c:pt>
                <c:pt idx="5">
                  <c:v>28878797225</c:v>
                </c:pt>
                <c:pt idx="6">
                  <c:v>28079251334</c:v>
                </c:pt>
                <c:pt idx="7">
                  <c:v>28208735945</c:v>
                </c:pt>
                <c:pt idx="8">
                  <c:v>29203918414</c:v>
                </c:pt>
                <c:pt idx="9">
                  <c:v>28812724142</c:v>
                </c:pt>
                <c:pt idx="10">
                  <c:v>29864998872</c:v>
                </c:pt>
                <c:pt idx="11">
                  <c:v>29567313355</c:v>
                </c:pt>
                <c:pt idx="12">
                  <c:v>30277584964</c:v>
                </c:pt>
                <c:pt idx="13">
                  <c:v>30621021736</c:v>
                </c:pt>
                <c:pt idx="14">
                  <c:v>31055860956</c:v>
                </c:pt>
                <c:pt idx="15">
                  <c:v>31519816430</c:v>
                </c:pt>
                <c:pt idx="16">
                  <c:v>33787881524</c:v>
                </c:pt>
                <c:pt idx="17">
                  <c:v>34027643642</c:v>
                </c:pt>
                <c:pt idx="18">
                  <c:v>33832377530</c:v>
                </c:pt>
                <c:pt idx="19">
                  <c:v>34744405805</c:v>
                </c:pt>
                <c:pt idx="20">
                  <c:v>34888926451</c:v>
                </c:pt>
                <c:pt idx="21">
                  <c:v>35130709213</c:v>
                </c:pt>
                <c:pt idx="22">
                  <c:v>36138152209</c:v>
                </c:pt>
                <c:pt idx="23">
                  <c:v>36632641902</c:v>
                </c:pt>
                <c:pt idx="24">
                  <c:v>35195572271</c:v>
                </c:pt>
                <c:pt idx="25">
                  <c:v>35185929124</c:v>
                </c:pt>
                <c:pt idx="26">
                  <c:v>35811315173</c:v>
                </c:pt>
                <c:pt idx="27">
                  <c:v>36473467349</c:v>
                </c:pt>
                <c:pt idx="28">
                  <c:v>37228327554</c:v>
                </c:pt>
                <c:pt idx="29">
                  <c:v>39781164884.590034</c:v>
                </c:pt>
                <c:pt idx="30">
                  <c:v>39332402031.119995</c:v>
                </c:pt>
                <c:pt idx="31">
                  <c:v>40175227099.419983</c:v>
                </c:pt>
                <c:pt idx="32">
                  <c:v>41610767640.319984</c:v>
                </c:pt>
                <c:pt idx="33">
                  <c:v>42399312884</c:v>
                </c:pt>
                <c:pt idx="34">
                  <c:v>42435084778.139999</c:v>
                </c:pt>
                <c:pt idx="35">
                  <c:v>43754441954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561-4FC7-9AC4-02C8AFB40440}"/>
            </c:ext>
          </c:extLst>
        </c:ser>
        <c:ser>
          <c:idx val="0"/>
          <c:order val="1"/>
          <c:tx>
            <c:strRef>
              <c:f>Planilha1!$D$1</c:f>
              <c:strCache>
                <c:ptCount val="1"/>
                <c:pt idx="0">
                  <c:v>AuC XP - R$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numRef>
              <c:f>Planilha1!$A$17:$A$55</c:f>
              <c:numCache>
                <c:formatCode>[$-416]mmm\-yy;@</c:formatCode>
                <c:ptCount val="36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  <c:pt idx="5">
                  <c:v>42644</c:v>
                </c:pt>
                <c:pt idx="6">
                  <c:v>42675</c:v>
                </c:pt>
                <c:pt idx="7">
                  <c:v>42705</c:v>
                </c:pt>
                <c:pt idx="8">
                  <c:v>42736</c:v>
                </c:pt>
                <c:pt idx="9">
                  <c:v>42767</c:v>
                </c:pt>
                <c:pt idx="10">
                  <c:v>42795</c:v>
                </c:pt>
                <c:pt idx="11">
                  <c:v>42826</c:v>
                </c:pt>
                <c:pt idx="12">
                  <c:v>42856</c:v>
                </c:pt>
                <c:pt idx="13">
                  <c:v>42887</c:v>
                </c:pt>
                <c:pt idx="14">
                  <c:v>42917</c:v>
                </c:pt>
                <c:pt idx="15">
                  <c:v>42948</c:v>
                </c:pt>
                <c:pt idx="16">
                  <c:v>42979</c:v>
                </c:pt>
                <c:pt idx="17">
                  <c:v>43009</c:v>
                </c:pt>
                <c:pt idx="18">
                  <c:v>43040</c:v>
                </c:pt>
                <c:pt idx="19">
                  <c:v>43070</c:v>
                </c:pt>
                <c:pt idx="20">
                  <c:v>43101</c:v>
                </c:pt>
                <c:pt idx="21">
                  <c:v>43132</c:v>
                </c:pt>
                <c:pt idx="22">
                  <c:v>43160</c:v>
                </c:pt>
                <c:pt idx="23">
                  <c:v>43191</c:v>
                </c:pt>
                <c:pt idx="24">
                  <c:v>43221</c:v>
                </c:pt>
                <c:pt idx="25">
                  <c:v>43252</c:v>
                </c:pt>
                <c:pt idx="26">
                  <c:v>43282</c:v>
                </c:pt>
                <c:pt idx="27">
                  <c:v>43313</c:v>
                </c:pt>
                <c:pt idx="28">
                  <c:v>43344</c:v>
                </c:pt>
                <c:pt idx="29">
                  <c:v>43374</c:v>
                </c:pt>
                <c:pt idx="30">
                  <c:v>43405</c:v>
                </c:pt>
                <c:pt idx="31">
                  <c:v>43435</c:v>
                </c:pt>
                <c:pt idx="32">
                  <c:v>43466</c:v>
                </c:pt>
                <c:pt idx="33">
                  <c:v>43497</c:v>
                </c:pt>
                <c:pt idx="34">
                  <c:v>43525</c:v>
                </c:pt>
                <c:pt idx="35">
                  <c:v>43556</c:v>
                </c:pt>
              </c:numCache>
              <c:extLst/>
            </c:numRef>
          </c:cat>
          <c:val>
            <c:numRef>
              <c:f>Planilha1!$D$17:$D$55</c:f>
              <c:numCache>
                <c:formatCode>#,##0</c:formatCode>
                <c:ptCount val="36"/>
                <c:pt idx="0">
                  <c:v>1383739846</c:v>
                </c:pt>
                <c:pt idx="1">
                  <c:v>1449602615</c:v>
                </c:pt>
                <c:pt idx="2">
                  <c:v>1551356880</c:v>
                </c:pt>
                <c:pt idx="3">
                  <c:v>1570325984</c:v>
                </c:pt>
                <c:pt idx="4">
                  <c:v>1625174495</c:v>
                </c:pt>
                <c:pt idx="5">
                  <c:v>1721202775</c:v>
                </c:pt>
                <c:pt idx="6">
                  <c:v>1720748666</c:v>
                </c:pt>
                <c:pt idx="7">
                  <c:v>1791264055</c:v>
                </c:pt>
                <c:pt idx="8">
                  <c:v>1896081586</c:v>
                </c:pt>
                <c:pt idx="9">
                  <c:v>1987275858</c:v>
                </c:pt>
                <c:pt idx="10">
                  <c:v>2035001128</c:v>
                </c:pt>
                <c:pt idx="11">
                  <c:v>2032686645</c:v>
                </c:pt>
                <c:pt idx="12">
                  <c:v>2222415036</c:v>
                </c:pt>
                <c:pt idx="13">
                  <c:v>2278978264</c:v>
                </c:pt>
                <c:pt idx="14">
                  <c:v>2344139044</c:v>
                </c:pt>
                <c:pt idx="15">
                  <c:v>2380183570</c:v>
                </c:pt>
                <c:pt idx="16">
                  <c:v>2612118476</c:v>
                </c:pt>
                <c:pt idx="17">
                  <c:v>2672356358</c:v>
                </c:pt>
                <c:pt idx="18">
                  <c:v>2867622470</c:v>
                </c:pt>
                <c:pt idx="19">
                  <c:v>3255594195</c:v>
                </c:pt>
                <c:pt idx="20">
                  <c:v>4011073549</c:v>
                </c:pt>
                <c:pt idx="21">
                  <c:v>4169290787</c:v>
                </c:pt>
                <c:pt idx="22">
                  <c:v>4561847791</c:v>
                </c:pt>
                <c:pt idx="23">
                  <c:v>5067358098</c:v>
                </c:pt>
                <c:pt idx="24">
                  <c:v>4904427729</c:v>
                </c:pt>
                <c:pt idx="25">
                  <c:v>5114070876</c:v>
                </c:pt>
                <c:pt idx="26">
                  <c:v>5288684827</c:v>
                </c:pt>
                <c:pt idx="27">
                  <c:v>5326532651</c:v>
                </c:pt>
                <c:pt idx="28">
                  <c:v>5471672446</c:v>
                </c:pt>
                <c:pt idx="29">
                  <c:v>5840409762</c:v>
                </c:pt>
                <c:pt idx="30">
                  <c:v>6260999802</c:v>
                </c:pt>
                <c:pt idx="31">
                  <c:v>6653547585</c:v>
                </c:pt>
                <c:pt idx="32">
                  <c:v>7186409547</c:v>
                </c:pt>
                <c:pt idx="33">
                  <c:v>7562420015</c:v>
                </c:pt>
                <c:pt idx="34">
                  <c:v>8604564266</c:v>
                </c:pt>
                <c:pt idx="35">
                  <c:v>9145558046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F561-4FC7-9AC4-02C8AFB40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100"/>
        <c:axId val="571292640"/>
        <c:axId val="531088800"/>
      </c:barChart>
      <c:dateAx>
        <c:axId val="571292640"/>
        <c:scaling>
          <c:orientation val="minMax"/>
        </c:scaling>
        <c:delete val="0"/>
        <c:axPos val="b"/>
        <c:numFmt formatCode="[$-416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  <c:crossAx val="531088800"/>
        <c:crosses val="autoZero"/>
        <c:auto val="1"/>
        <c:lblOffset val="100"/>
        <c:baseTimeUnit val="months"/>
      </c:dateAx>
      <c:valAx>
        <c:axId val="531088800"/>
        <c:scaling>
          <c:orientation val="minMax"/>
        </c:scaling>
        <c:delete val="0"/>
        <c:axPos val="l"/>
        <c:numFmt formatCode="&quot;R$&quot;#,##0_);[Red]\(&quot;R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  <c:crossAx val="571292640"/>
        <c:crosses val="autoZero"/>
        <c:crossBetween val="between"/>
        <c:majorUnit val="20000000000"/>
        <c:dispUnits>
          <c:builtInUnit val="billions"/>
          <c:dispUnitsLbl>
            <c:layout>
              <c:manualLayout>
                <c:xMode val="edge"/>
                <c:yMode val="edge"/>
                <c:x val="2.0303860867073979E-2"/>
                <c:y val="0.3833166257547244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ligh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boto ligh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defRPr>
            </a:pPr>
            <a:r>
              <a:rPr lang="pt-B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Número de investidores em FIIs vs Indústria</a:t>
            </a:r>
          </a:p>
        </c:rich>
      </c:tx>
      <c:layout>
        <c:manualLayout>
          <c:xMode val="edge"/>
          <c:yMode val="edge"/>
          <c:x val="0.14045649051878578"/>
          <c:y val="3.5671501980891869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'Evolução Pessoa Física'!$L$20</c:f>
              <c:strCache>
                <c:ptCount val="1"/>
                <c:pt idx="0">
                  <c:v>Investidores em outros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Roboto Light" panose="0200000000000000000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'Evolução Pessoa Física'!$I$21:$I$23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'Evolução Pessoa Física'!$L$21:$L$23</c:f>
              <c:numCache>
                <c:formatCode>#,##0</c:formatCode>
                <c:ptCount val="3"/>
                <c:pt idx="0">
                  <c:v>503625</c:v>
                </c:pt>
                <c:pt idx="1">
                  <c:v>608138</c:v>
                </c:pt>
                <c:pt idx="2">
                  <c:v>729030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C8-4823-A526-6BBF517DBB8A}"/>
            </c:ext>
          </c:extLst>
        </c:ser>
        <c:ser>
          <c:idx val="1"/>
          <c:order val="1"/>
          <c:tx>
            <c:strRef>
              <c:f>'Evolução Pessoa Física'!$K$20</c:f>
              <c:strCache>
                <c:ptCount val="1"/>
                <c:pt idx="0">
                  <c:v>Investidores em FIIs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latin typeface="Roboto Light" panose="0200000000000000000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'Evolução Pessoa Física'!$I$21:$I$23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'Evolução Pessoa Física'!$K$21:$K$23</c:f>
              <c:numCache>
                <c:formatCode>#,##0</c:formatCode>
                <c:ptCount val="3"/>
                <c:pt idx="0">
                  <c:v>116000</c:v>
                </c:pt>
                <c:pt idx="1">
                  <c:v>205153</c:v>
                </c:pt>
                <c:pt idx="2">
                  <c:v>317214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C8-4823-A526-6BBF517DB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100"/>
        <c:axId val="571292640"/>
        <c:axId val="531088800"/>
      </c:barChart>
      <c:catAx>
        <c:axId val="57129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  <c:crossAx val="531088800"/>
        <c:crosses val="autoZero"/>
        <c:auto val="1"/>
        <c:lblAlgn val="ctr"/>
        <c:lblOffset val="100"/>
        <c:noMultiLvlLbl val="0"/>
      </c:catAx>
      <c:valAx>
        <c:axId val="53108880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solidFill>
              <a:sysClr val="window" lastClr="FFFFFF">
                <a:lumMod val="85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/>
                <a:ea typeface="+mn-ea"/>
                <a:cs typeface="+mn-cs"/>
              </a:defRPr>
            </a:pPr>
            <a:endParaRPr lang="pt-BR"/>
          </a:p>
        </c:txPr>
        <c:crossAx val="571292640"/>
        <c:crosses val="autoZero"/>
        <c:crossBetween val="between"/>
        <c:majorUnit val="400000"/>
        <c:dispUnits>
          <c:builtInUnit val="thousands"/>
          <c:dispUnitsLbl>
            <c:txPr>
              <a:bodyPr/>
              <a:lstStyle/>
              <a:p>
                <a:pPr>
                  <a:defRPr b="0">
                    <a:solidFill>
                      <a:schemeClr val="bg1">
                        <a:lumMod val="50000"/>
                      </a:schemeClr>
                    </a:solidFill>
                    <a:latin typeface="Roboto Light" panose="02000000000000000000"/>
                  </a:defRPr>
                </a:pPr>
                <a:endParaRPr lang="pt-BR"/>
              </a:p>
            </c:txPr>
          </c:dispUnitsLbl>
        </c:dispUnits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'Saida Mensal'!$B$1</c:f>
              <c:strCache>
                <c:ptCount val="1"/>
                <c:pt idx="0">
                  <c:v>NTN-B +5Y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'Saida Mensal'!$A$2:$A$95</c:f>
              <c:numCache>
                <c:formatCode>[$-416]mmm\-yy;@</c:formatCode>
                <c:ptCount val="94"/>
                <c:pt idx="0">
                  <c:v>40816</c:v>
                </c:pt>
                <c:pt idx="1">
                  <c:v>40847</c:v>
                </c:pt>
                <c:pt idx="2">
                  <c:v>40877</c:v>
                </c:pt>
                <c:pt idx="3">
                  <c:v>40908</c:v>
                </c:pt>
                <c:pt idx="4">
                  <c:v>40939</c:v>
                </c:pt>
                <c:pt idx="5">
                  <c:v>40968</c:v>
                </c:pt>
                <c:pt idx="6">
                  <c:v>40999</c:v>
                </c:pt>
                <c:pt idx="7">
                  <c:v>41029</c:v>
                </c:pt>
                <c:pt idx="8">
                  <c:v>41060</c:v>
                </c:pt>
                <c:pt idx="9">
                  <c:v>41090</c:v>
                </c:pt>
                <c:pt idx="10">
                  <c:v>41121</c:v>
                </c:pt>
                <c:pt idx="11">
                  <c:v>41152</c:v>
                </c:pt>
                <c:pt idx="12">
                  <c:v>41182</c:v>
                </c:pt>
                <c:pt idx="13">
                  <c:v>41213</c:v>
                </c:pt>
                <c:pt idx="14">
                  <c:v>41243</c:v>
                </c:pt>
                <c:pt idx="15">
                  <c:v>41274</c:v>
                </c:pt>
                <c:pt idx="16">
                  <c:v>41305</c:v>
                </c:pt>
                <c:pt idx="17">
                  <c:v>41333</c:v>
                </c:pt>
                <c:pt idx="18">
                  <c:v>41364</c:v>
                </c:pt>
                <c:pt idx="19">
                  <c:v>41394</c:v>
                </c:pt>
                <c:pt idx="20">
                  <c:v>41425</c:v>
                </c:pt>
                <c:pt idx="21">
                  <c:v>41455</c:v>
                </c:pt>
                <c:pt idx="22">
                  <c:v>41486</c:v>
                </c:pt>
                <c:pt idx="23">
                  <c:v>41517</c:v>
                </c:pt>
                <c:pt idx="24">
                  <c:v>41547</c:v>
                </c:pt>
                <c:pt idx="25">
                  <c:v>41578</c:v>
                </c:pt>
                <c:pt idx="26">
                  <c:v>41608</c:v>
                </c:pt>
                <c:pt idx="27">
                  <c:v>41639</c:v>
                </c:pt>
                <c:pt idx="28">
                  <c:v>41670</c:v>
                </c:pt>
                <c:pt idx="29">
                  <c:v>41698</c:v>
                </c:pt>
                <c:pt idx="30">
                  <c:v>41729</c:v>
                </c:pt>
                <c:pt idx="31">
                  <c:v>41759</c:v>
                </c:pt>
                <c:pt idx="32">
                  <c:v>41790</c:v>
                </c:pt>
                <c:pt idx="33">
                  <c:v>41820</c:v>
                </c:pt>
                <c:pt idx="34">
                  <c:v>41851</c:v>
                </c:pt>
                <c:pt idx="35">
                  <c:v>41882</c:v>
                </c:pt>
                <c:pt idx="36">
                  <c:v>41912</c:v>
                </c:pt>
                <c:pt idx="37">
                  <c:v>41943</c:v>
                </c:pt>
                <c:pt idx="38">
                  <c:v>41973</c:v>
                </c:pt>
                <c:pt idx="39">
                  <c:v>42004</c:v>
                </c:pt>
                <c:pt idx="40">
                  <c:v>42035</c:v>
                </c:pt>
                <c:pt idx="41">
                  <c:v>42063</c:v>
                </c:pt>
                <c:pt idx="42">
                  <c:v>42094</c:v>
                </c:pt>
                <c:pt idx="43">
                  <c:v>42124</c:v>
                </c:pt>
                <c:pt idx="44">
                  <c:v>42155</c:v>
                </c:pt>
                <c:pt idx="45">
                  <c:v>42185</c:v>
                </c:pt>
                <c:pt idx="46">
                  <c:v>42216</c:v>
                </c:pt>
                <c:pt idx="47">
                  <c:v>42247</c:v>
                </c:pt>
                <c:pt idx="48">
                  <c:v>42277</c:v>
                </c:pt>
                <c:pt idx="49">
                  <c:v>42308</c:v>
                </c:pt>
                <c:pt idx="50">
                  <c:v>42338</c:v>
                </c:pt>
                <c:pt idx="51">
                  <c:v>42369</c:v>
                </c:pt>
                <c:pt idx="52">
                  <c:v>42400</c:v>
                </c:pt>
                <c:pt idx="53">
                  <c:v>42429</c:v>
                </c:pt>
                <c:pt idx="54">
                  <c:v>42460</c:v>
                </c:pt>
                <c:pt idx="55">
                  <c:v>42490</c:v>
                </c:pt>
                <c:pt idx="56">
                  <c:v>42521</c:v>
                </c:pt>
                <c:pt idx="57">
                  <c:v>42551</c:v>
                </c:pt>
                <c:pt idx="58">
                  <c:v>42582</c:v>
                </c:pt>
                <c:pt idx="59">
                  <c:v>42613</c:v>
                </c:pt>
                <c:pt idx="60">
                  <c:v>42643</c:v>
                </c:pt>
                <c:pt idx="61">
                  <c:v>42674</c:v>
                </c:pt>
                <c:pt idx="62">
                  <c:v>42704</c:v>
                </c:pt>
                <c:pt idx="63">
                  <c:v>42735</c:v>
                </c:pt>
                <c:pt idx="64">
                  <c:v>42766</c:v>
                </c:pt>
                <c:pt idx="65">
                  <c:v>42794</c:v>
                </c:pt>
                <c:pt idx="66">
                  <c:v>42825</c:v>
                </c:pt>
                <c:pt idx="67">
                  <c:v>42855</c:v>
                </c:pt>
                <c:pt idx="68">
                  <c:v>42886</c:v>
                </c:pt>
                <c:pt idx="69">
                  <c:v>42916</c:v>
                </c:pt>
                <c:pt idx="70">
                  <c:v>42947</c:v>
                </c:pt>
                <c:pt idx="71">
                  <c:v>42978</c:v>
                </c:pt>
                <c:pt idx="72">
                  <c:v>43008</c:v>
                </c:pt>
                <c:pt idx="73">
                  <c:v>43039</c:v>
                </c:pt>
                <c:pt idx="74">
                  <c:v>43069</c:v>
                </c:pt>
                <c:pt idx="75">
                  <c:v>43100</c:v>
                </c:pt>
                <c:pt idx="76">
                  <c:v>43131</c:v>
                </c:pt>
                <c:pt idx="77">
                  <c:v>43159</c:v>
                </c:pt>
                <c:pt idx="78">
                  <c:v>43190</c:v>
                </c:pt>
                <c:pt idx="79">
                  <c:v>43220</c:v>
                </c:pt>
                <c:pt idx="80">
                  <c:v>43251</c:v>
                </c:pt>
                <c:pt idx="81">
                  <c:v>43281</c:v>
                </c:pt>
                <c:pt idx="82">
                  <c:v>43312</c:v>
                </c:pt>
                <c:pt idx="83">
                  <c:v>43343</c:v>
                </c:pt>
                <c:pt idx="84">
                  <c:v>43373</c:v>
                </c:pt>
                <c:pt idx="85">
                  <c:v>43404</c:v>
                </c:pt>
                <c:pt idx="86">
                  <c:v>43434</c:v>
                </c:pt>
                <c:pt idx="87">
                  <c:v>43465</c:v>
                </c:pt>
                <c:pt idx="88">
                  <c:v>43496</c:v>
                </c:pt>
                <c:pt idx="89">
                  <c:v>43524</c:v>
                </c:pt>
                <c:pt idx="90">
                  <c:v>43555</c:v>
                </c:pt>
                <c:pt idx="91">
                  <c:v>43585</c:v>
                </c:pt>
                <c:pt idx="92">
                  <c:v>43616</c:v>
                </c:pt>
                <c:pt idx="93">
                  <c:v>43646</c:v>
                </c:pt>
              </c:numCache>
            </c:numRef>
          </c:cat>
          <c:val>
            <c:numRef>
              <c:f>'Saida Mensal'!$B$2:$B$95</c:f>
              <c:numCache>
                <c:formatCode>General</c:formatCode>
                <c:ptCount val="94"/>
                <c:pt idx="0">
                  <c:v>5.3369999999995299</c:v>
                </c:pt>
                <c:pt idx="1">
                  <c:v>5.3494999999966204</c:v>
                </c:pt>
                <c:pt idx="2">
                  <c:v>5.1050000000031996</c:v>
                </c:pt>
                <c:pt idx="3">
                  <c:v>5.3433000000004496</c:v>
                </c:pt>
                <c:pt idx="4">
                  <c:v>5.125</c:v>
                </c:pt>
                <c:pt idx="5">
                  <c:v>4.7513000000035399</c:v>
                </c:pt>
                <c:pt idx="6">
                  <c:v>4.6192000000010003</c:v>
                </c:pt>
                <c:pt idx="7">
                  <c:v>4.1351999999969804</c:v>
                </c:pt>
                <c:pt idx="8">
                  <c:v>4.0284000000028799</c:v>
                </c:pt>
                <c:pt idx="9">
                  <c:v>4.0100000000020399</c:v>
                </c:pt>
                <c:pt idx="10">
                  <c:v>3.5793000000012398</c:v>
                </c:pt>
                <c:pt idx="11">
                  <c:v>3.5175000000017498</c:v>
                </c:pt>
                <c:pt idx="12">
                  <c:v>3.2247999999999601</c:v>
                </c:pt>
                <c:pt idx="13">
                  <c:v>2.75909999999931</c:v>
                </c:pt>
                <c:pt idx="14">
                  <c:v>2.7338000000017901</c:v>
                </c:pt>
                <c:pt idx="15">
                  <c:v>2.4991000000009098</c:v>
                </c:pt>
                <c:pt idx="16">
                  <c:v>3.07979999999952</c:v>
                </c:pt>
                <c:pt idx="17">
                  <c:v>3.46370000000024</c:v>
                </c:pt>
                <c:pt idx="18">
                  <c:v>3.6592999999993499</c:v>
                </c:pt>
                <c:pt idx="19">
                  <c:v>3.5004999999982802</c:v>
                </c:pt>
                <c:pt idx="20">
                  <c:v>4.3609999999971496</c:v>
                </c:pt>
                <c:pt idx="21">
                  <c:v>5.0391999999992496</c:v>
                </c:pt>
                <c:pt idx="22">
                  <c:v>4.8399999999965102</c:v>
                </c:pt>
                <c:pt idx="23">
                  <c:v>5.4809999999997698</c:v>
                </c:pt>
                <c:pt idx="24">
                  <c:v>5.2601999999969804</c:v>
                </c:pt>
                <c:pt idx="25">
                  <c:v>5.4521000000022504</c:v>
                </c:pt>
                <c:pt idx="26">
                  <c:v>5.9945000000007003</c:v>
                </c:pt>
                <c:pt idx="27">
                  <c:v>6.0123000000021403</c:v>
                </c:pt>
                <c:pt idx="28">
                  <c:v>6.8485999999975302</c:v>
                </c:pt>
                <c:pt idx="29">
                  <c:v>6.0472000000008803</c:v>
                </c:pt>
                <c:pt idx="30">
                  <c:v>6.1995000000024403</c:v>
                </c:pt>
                <c:pt idx="31">
                  <c:v>6.1299999999973798</c:v>
                </c:pt>
                <c:pt idx="32">
                  <c:v>5.6987000000008301</c:v>
                </c:pt>
                <c:pt idx="33">
                  <c:v>5.6949999999997098</c:v>
                </c:pt>
                <c:pt idx="34">
                  <c:v>5.6783999999970503</c:v>
                </c:pt>
                <c:pt idx="35">
                  <c:v>5.37550000000192</c:v>
                </c:pt>
                <c:pt idx="36">
                  <c:v>5.8099999999976699</c:v>
                </c:pt>
                <c:pt idx="37">
                  <c:v>5.7690999999977102</c:v>
                </c:pt>
                <c:pt idx="38">
                  <c:v>5.6497000000017596</c:v>
                </c:pt>
                <c:pt idx="39">
                  <c:v>6.1699999999982502</c:v>
                </c:pt>
                <c:pt idx="40">
                  <c:v>5.7699999999968004</c:v>
                </c:pt>
                <c:pt idx="41">
                  <c:v>5.9400000000023301</c:v>
                </c:pt>
                <c:pt idx="42">
                  <c:v>6.3850000000020399</c:v>
                </c:pt>
                <c:pt idx="43">
                  <c:v>6.5</c:v>
                </c:pt>
                <c:pt idx="44">
                  <c:v>6.3677000000025101</c:v>
                </c:pt>
                <c:pt idx="45">
                  <c:v>6.6105999999999803</c:v>
                </c:pt>
                <c:pt idx="46">
                  <c:v>6.5422000000034997</c:v>
                </c:pt>
                <c:pt idx="47">
                  <c:v>7.2295999999987499</c:v>
                </c:pt>
                <c:pt idx="48">
                  <c:v>7.4800000000031996</c:v>
                </c:pt>
                <c:pt idx="49">
                  <c:v>7.2381999999997797</c:v>
                </c:pt>
                <c:pt idx="50">
                  <c:v>7.4800000000031996</c:v>
                </c:pt>
                <c:pt idx="51">
                  <c:v>7.2300000000031996</c:v>
                </c:pt>
                <c:pt idx="52">
                  <c:v>7.0222999999968998</c:v>
                </c:pt>
                <c:pt idx="53">
                  <c:v>6.6002000000007701</c:v>
                </c:pt>
                <c:pt idx="54">
                  <c:v>6.5731999999989101</c:v>
                </c:pt>
                <c:pt idx="55">
                  <c:v>6.10409999999683</c:v>
                </c:pt>
                <c:pt idx="56">
                  <c:v>6.3000000000029104</c:v>
                </c:pt>
                <c:pt idx="57">
                  <c:v>6.4121000000013701</c:v>
                </c:pt>
                <c:pt idx="58">
                  <c:v>6.1949999999997098</c:v>
                </c:pt>
                <c:pt idx="59">
                  <c:v>6.1823000000004003</c:v>
                </c:pt>
                <c:pt idx="60">
                  <c:v>6.0199999999968004</c:v>
                </c:pt>
                <c:pt idx="61">
                  <c:v>6.0138999999980998</c:v>
                </c:pt>
                <c:pt idx="62">
                  <c:v>6.2399999999979601</c:v>
                </c:pt>
                <c:pt idx="63">
                  <c:v>5.9400000000023301</c:v>
                </c:pt>
                <c:pt idx="64">
                  <c:v>5.8865999999980003</c:v>
                </c:pt>
                <c:pt idx="65">
                  <c:v>5.4899999999979601</c:v>
                </c:pt>
                <c:pt idx="66">
                  <c:v>5.2799999999988403</c:v>
                </c:pt>
                <c:pt idx="67">
                  <c:v>5.3363000000026704</c:v>
                </c:pt>
                <c:pt idx="68">
                  <c:v>5.6010000000023901</c:v>
                </c:pt>
                <c:pt idx="69">
                  <c:v>5.6200000000026202</c:v>
                </c:pt>
                <c:pt idx="70">
                  <c:v>4.8000000000029104</c:v>
                </c:pt>
                <c:pt idx="71">
                  <c:v>4.6131999999997797</c:v>
                </c:pt>
                <c:pt idx="72">
                  <c:v>4.4000000000014596</c:v>
                </c:pt>
                <c:pt idx="73">
                  <c:v>4.5775999999968899</c:v>
                </c:pt>
                <c:pt idx="74">
                  <c:v>4.7799999999988403</c:v>
                </c:pt>
                <c:pt idx="75">
                  <c:v>4.6600000000034898</c:v>
                </c:pt>
                <c:pt idx="76">
                  <c:v>4.5899999999965102</c:v>
                </c:pt>
                <c:pt idx="77">
                  <c:v>4.5800000000017498</c:v>
                </c:pt>
                <c:pt idx="78">
                  <c:v>4.2485999999989899</c:v>
                </c:pt>
                <c:pt idx="79">
                  <c:v>4.3763000000035399</c:v>
                </c:pt>
                <c:pt idx="80">
                  <c:v>5.2779999999984302</c:v>
                </c:pt>
                <c:pt idx="81">
                  <c:v>5.5080000000016298</c:v>
                </c:pt>
                <c:pt idx="82">
                  <c:v>5.3052999999999901</c:v>
                </c:pt>
                <c:pt idx="83">
                  <c:v>5.5702000000019298</c:v>
                </c:pt>
                <c:pt idx="84" formatCode="0.000">
                  <c:v>5.6100000000005803</c:v>
                </c:pt>
                <c:pt idx="85" formatCode="0.000">
                  <c:v>4.5852999999988198</c:v>
                </c:pt>
                <c:pt idx="86" formatCode="0.000">
                  <c:v>4.6748000000006904</c:v>
                </c:pt>
                <c:pt idx="87" formatCode="0.000">
                  <c:v>4.2252999999982404</c:v>
                </c:pt>
                <c:pt idx="88" formatCode="0.000">
                  <c:v>4.0500000000029104</c:v>
                </c:pt>
                <c:pt idx="89" formatCode="0.000">
                  <c:v>4.0999999999985404</c:v>
                </c:pt>
                <c:pt idx="90" formatCode="0.000">
                  <c:v>4.0800000000017498</c:v>
                </c:pt>
                <c:pt idx="91" formatCode="0.000">
                  <c:v>4.0599999999976699</c:v>
                </c:pt>
                <c:pt idx="92" formatCode="0.000">
                  <c:v>3.6800000000002902</c:v>
                </c:pt>
                <c:pt idx="93" formatCode="0.0000">
                  <c:v>3.4399999999986899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7BB-47FC-A13C-48DABCB74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8725855"/>
        <c:axId val="1495115935"/>
      </c:lineChart>
      <c:lineChart>
        <c:grouping val="standard"/>
        <c:varyColors val="0"/>
        <c:ser>
          <c:idx val="1"/>
          <c:order val="1"/>
          <c:tx>
            <c:strRef>
              <c:f>'Saida Mensal'!$G$1</c:f>
              <c:strCache>
                <c:ptCount val="1"/>
                <c:pt idx="0">
                  <c:v>IFIX Cotação Aj.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'Saida Mensal'!$A$2:$A$95</c:f>
              <c:numCache>
                <c:formatCode>[$-416]mmm\-yy;@</c:formatCode>
                <c:ptCount val="94"/>
                <c:pt idx="0">
                  <c:v>40816</c:v>
                </c:pt>
                <c:pt idx="1">
                  <c:v>40847</c:v>
                </c:pt>
                <c:pt idx="2">
                  <c:v>40877</c:v>
                </c:pt>
                <c:pt idx="3">
                  <c:v>40908</c:v>
                </c:pt>
                <c:pt idx="4">
                  <c:v>40939</c:v>
                </c:pt>
                <c:pt idx="5">
                  <c:v>40968</c:v>
                </c:pt>
                <c:pt idx="6">
                  <c:v>40999</c:v>
                </c:pt>
                <c:pt idx="7">
                  <c:v>41029</c:v>
                </c:pt>
                <c:pt idx="8">
                  <c:v>41060</c:v>
                </c:pt>
                <c:pt idx="9">
                  <c:v>41090</c:v>
                </c:pt>
                <c:pt idx="10">
                  <c:v>41121</c:v>
                </c:pt>
                <c:pt idx="11">
                  <c:v>41152</c:v>
                </c:pt>
                <c:pt idx="12">
                  <c:v>41182</c:v>
                </c:pt>
                <c:pt idx="13">
                  <c:v>41213</c:v>
                </c:pt>
                <c:pt idx="14">
                  <c:v>41243</c:v>
                </c:pt>
                <c:pt idx="15">
                  <c:v>41274</c:v>
                </c:pt>
                <c:pt idx="16">
                  <c:v>41305</c:v>
                </c:pt>
                <c:pt idx="17">
                  <c:v>41333</c:v>
                </c:pt>
                <c:pt idx="18">
                  <c:v>41364</c:v>
                </c:pt>
                <c:pt idx="19">
                  <c:v>41394</c:v>
                </c:pt>
                <c:pt idx="20">
                  <c:v>41425</c:v>
                </c:pt>
                <c:pt idx="21">
                  <c:v>41455</c:v>
                </c:pt>
                <c:pt idx="22">
                  <c:v>41486</c:v>
                </c:pt>
                <c:pt idx="23">
                  <c:v>41517</c:v>
                </c:pt>
                <c:pt idx="24">
                  <c:v>41547</c:v>
                </c:pt>
                <c:pt idx="25">
                  <c:v>41578</c:v>
                </c:pt>
                <c:pt idx="26">
                  <c:v>41608</c:v>
                </c:pt>
                <c:pt idx="27">
                  <c:v>41639</c:v>
                </c:pt>
                <c:pt idx="28">
                  <c:v>41670</c:v>
                </c:pt>
                <c:pt idx="29">
                  <c:v>41698</c:v>
                </c:pt>
                <c:pt idx="30">
                  <c:v>41729</c:v>
                </c:pt>
                <c:pt idx="31">
                  <c:v>41759</c:v>
                </c:pt>
                <c:pt idx="32">
                  <c:v>41790</c:v>
                </c:pt>
                <c:pt idx="33">
                  <c:v>41820</c:v>
                </c:pt>
                <c:pt idx="34">
                  <c:v>41851</c:v>
                </c:pt>
                <c:pt idx="35">
                  <c:v>41882</c:v>
                </c:pt>
                <c:pt idx="36">
                  <c:v>41912</c:v>
                </c:pt>
                <c:pt idx="37">
                  <c:v>41943</c:v>
                </c:pt>
                <c:pt idx="38">
                  <c:v>41973</c:v>
                </c:pt>
                <c:pt idx="39">
                  <c:v>42004</c:v>
                </c:pt>
                <c:pt idx="40">
                  <c:v>42035</c:v>
                </c:pt>
                <c:pt idx="41">
                  <c:v>42063</c:v>
                </c:pt>
                <c:pt idx="42">
                  <c:v>42094</c:v>
                </c:pt>
                <c:pt idx="43">
                  <c:v>42124</c:v>
                </c:pt>
                <c:pt idx="44">
                  <c:v>42155</c:v>
                </c:pt>
                <c:pt idx="45">
                  <c:v>42185</c:v>
                </c:pt>
                <c:pt idx="46">
                  <c:v>42216</c:v>
                </c:pt>
                <c:pt idx="47">
                  <c:v>42247</c:v>
                </c:pt>
                <c:pt idx="48">
                  <c:v>42277</c:v>
                </c:pt>
                <c:pt idx="49">
                  <c:v>42308</c:v>
                </c:pt>
                <c:pt idx="50">
                  <c:v>42338</c:v>
                </c:pt>
                <c:pt idx="51">
                  <c:v>42369</c:v>
                </c:pt>
                <c:pt idx="52">
                  <c:v>42400</c:v>
                </c:pt>
                <c:pt idx="53">
                  <c:v>42429</c:v>
                </c:pt>
                <c:pt idx="54">
                  <c:v>42460</c:v>
                </c:pt>
                <c:pt idx="55">
                  <c:v>42490</c:v>
                </c:pt>
                <c:pt idx="56">
                  <c:v>42521</c:v>
                </c:pt>
                <c:pt idx="57">
                  <c:v>42551</c:v>
                </c:pt>
                <c:pt idx="58">
                  <c:v>42582</c:v>
                </c:pt>
                <c:pt idx="59">
                  <c:v>42613</c:v>
                </c:pt>
                <c:pt idx="60">
                  <c:v>42643</c:v>
                </c:pt>
                <c:pt idx="61">
                  <c:v>42674</c:v>
                </c:pt>
                <c:pt idx="62">
                  <c:v>42704</c:v>
                </c:pt>
                <c:pt idx="63">
                  <c:v>42735</c:v>
                </c:pt>
                <c:pt idx="64">
                  <c:v>42766</c:v>
                </c:pt>
                <c:pt idx="65">
                  <c:v>42794</c:v>
                </c:pt>
                <c:pt idx="66">
                  <c:v>42825</c:v>
                </c:pt>
                <c:pt idx="67">
                  <c:v>42855</c:v>
                </c:pt>
                <c:pt idx="68">
                  <c:v>42886</c:v>
                </c:pt>
                <c:pt idx="69">
                  <c:v>42916</c:v>
                </c:pt>
                <c:pt idx="70">
                  <c:v>42947</c:v>
                </c:pt>
                <c:pt idx="71">
                  <c:v>42978</c:v>
                </c:pt>
                <c:pt idx="72">
                  <c:v>43008</c:v>
                </c:pt>
                <c:pt idx="73">
                  <c:v>43039</c:v>
                </c:pt>
                <c:pt idx="74">
                  <c:v>43069</c:v>
                </c:pt>
                <c:pt idx="75">
                  <c:v>43100</c:v>
                </c:pt>
                <c:pt idx="76">
                  <c:v>43131</c:v>
                </c:pt>
                <c:pt idx="77">
                  <c:v>43159</c:v>
                </c:pt>
                <c:pt idx="78">
                  <c:v>43190</c:v>
                </c:pt>
                <c:pt idx="79">
                  <c:v>43220</c:v>
                </c:pt>
                <c:pt idx="80">
                  <c:v>43251</c:v>
                </c:pt>
                <c:pt idx="81">
                  <c:v>43281</c:v>
                </c:pt>
                <c:pt idx="82">
                  <c:v>43312</c:v>
                </c:pt>
                <c:pt idx="83">
                  <c:v>43343</c:v>
                </c:pt>
                <c:pt idx="84">
                  <c:v>43373</c:v>
                </c:pt>
                <c:pt idx="85">
                  <c:v>43404</c:v>
                </c:pt>
                <c:pt idx="86">
                  <c:v>43434</c:v>
                </c:pt>
                <c:pt idx="87">
                  <c:v>43465</c:v>
                </c:pt>
                <c:pt idx="88">
                  <c:v>43496</c:v>
                </c:pt>
                <c:pt idx="89">
                  <c:v>43524</c:v>
                </c:pt>
                <c:pt idx="90">
                  <c:v>43555</c:v>
                </c:pt>
                <c:pt idx="91">
                  <c:v>43585</c:v>
                </c:pt>
                <c:pt idx="92">
                  <c:v>43616</c:v>
                </c:pt>
                <c:pt idx="93">
                  <c:v>43646</c:v>
                </c:pt>
              </c:numCache>
            </c:numRef>
          </c:cat>
          <c:val>
            <c:numRef>
              <c:f>'Saida Mensal'!$G$2:$G$95</c:f>
              <c:numCache>
                <c:formatCode>#,##0</c:formatCode>
                <c:ptCount val="94"/>
                <c:pt idx="0">
                  <c:v>1111.16999999993</c:v>
                </c:pt>
                <c:pt idx="1">
                  <c:v>1107.16999999993</c:v>
                </c:pt>
                <c:pt idx="2">
                  <c:v>1123.5700000003001</c:v>
                </c:pt>
                <c:pt idx="3">
                  <c:v>1165.0899999998501</c:v>
                </c:pt>
                <c:pt idx="4">
                  <c:v>1200.4299999996999</c:v>
                </c:pt>
                <c:pt idx="5">
                  <c:v>1256.23000000045</c:v>
                </c:pt>
                <c:pt idx="6">
                  <c:v>1307.3000000007501</c:v>
                </c:pt>
                <c:pt idx="7">
                  <c:v>1326.0500000007501</c:v>
                </c:pt>
                <c:pt idx="8">
                  <c:v>1371.46000000089</c:v>
                </c:pt>
                <c:pt idx="9">
                  <c:v>1424.9700000006701</c:v>
                </c:pt>
                <c:pt idx="10">
                  <c:v>1511.9499999992499</c:v>
                </c:pt>
                <c:pt idx="11">
                  <c:v>1505.5099999997799</c:v>
                </c:pt>
                <c:pt idx="12">
                  <c:v>1532</c:v>
                </c:pt>
                <c:pt idx="13">
                  <c:v>1500</c:v>
                </c:pt>
                <c:pt idx="14">
                  <c:v>1506</c:v>
                </c:pt>
                <c:pt idx="15">
                  <c:v>1573</c:v>
                </c:pt>
                <c:pt idx="16">
                  <c:v>1613</c:v>
                </c:pt>
                <c:pt idx="17">
                  <c:v>1597</c:v>
                </c:pt>
                <c:pt idx="18">
                  <c:v>1579</c:v>
                </c:pt>
                <c:pt idx="19">
                  <c:v>1549</c:v>
                </c:pt>
                <c:pt idx="20">
                  <c:v>1549</c:v>
                </c:pt>
                <c:pt idx="21">
                  <c:v>1437</c:v>
                </c:pt>
                <c:pt idx="22">
                  <c:v>1427</c:v>
                </c:pt>
                <c:pt idx="23">
                  <c:v>1375</c:v>
                </c:pt>
                <c:pt idx="24">
                  <c:v>1400</c:v>
                </c:pt>
                <c:pt idx="25">
                  <c:v>1423</c:v>
                </c:pt>
                <c:pt idx="26">
                  <c:v>1411</c:v>
                </c:pt>
                <c:pt idx="27">
                  <c:v>1374</c:v>
                </c:pt>
                <c:pt idx="28">
                  <c:v>1282</c:v>
                </c:pt>
                <c:pt idx="29">
                  <c:v>1330</c:v>
                </c:pt>
                <c:pt idx="30">
                  <c:v>1336</c:v>
                </c:pt>
                <c:pt idx="31">
                  <c:v>1350</c:v>
                </c:pt>
                <c:pt idx="32">
                  <c:v>1369</c:v>
                </c:pt>
                <c:pt idx="33">
                  <c:v>1387</c:v>
                </c:pt>
                <c:pt idx="34">
                  <c:v>1409</c:v>
                </c:pt>
                <c:pt idx="35">
                  <c:v>1413</c:v>
                </c:pt>
                <c:pt idx="36">
                  <c:v>1421</c:v>
                </c:pt>
                <c:pt idx="37">
                  <c:v>1402</c:v>
                </c:pt>
                <c:pt idx="38">
                  <c:v>1361</c:v>
                </c:pt>
                <c:pt idx="39">
                  <c:v>1336</c:v>
                </c:pt>
                <c:pt idx="40">
                  <c:v>1372</c:v>
                </c:pt>
                <c:pt idx="41">
                  <c:v>1369</c:v>
                </c:pt>
                <c:pt idx="42">
                  <c:v>1347</c:v>
                </c:pt>
                <c:pt idx="43">
                  <c:v>1397</c:v>
                </c:pt>
                <c:pt idx="44">
                  <c:v>1417</c:v>
                </c:pt>
                <c:pt idx="45">
                  <c:v>1460</c:v>
                </c:pt>
                <c:pt idx="46">
                  <c:v>1470</c:v>
                </c:pt>
                <c:pt idx="47">
                  <c:v>1458</c:v>
                </c:pt>
                <c:pt idx="48">
                  <c:v>1400</c:v>
                </c:pt>
                <c:pt idx="49">
                  <c:v>1430</c:v>
                </c:pt>
                <c:pt idx="50">
                  <c:v>1452</c:v>
                </c:pt>
                <c:pt idx="51">
                  <c:v>1409</c:v>
                </c:pt>
                <c:pt idx="52">
                  <c:v>1322</c:v>
                </c:pt>
                <c:pt idx="53">
                  <c:v>1361</c:v>
                </c:pt>
                <c:pt idx="54">
                  <c:v>1485</c:v>
                </c:pt>
                <c:pt idx="55">
                  <c:v>1554</c:v>
                </c:pt>
                <c:pt idx="56">
                  <c:v>1612</c:v>
                </c:pt>
                <c:pt idx="57">
                  <c:v>1638</c:v>
                </c:pt>
                <c:pt idx="58">
                  <c:v>1735</c:v>
                </c:pt>
                <c:pt idx="59">
                  <c:v>1767</c:v>
                </c:pt>
                <c:pt idx="60">
                  <c:v>1816</c:v>
                </c:pt>
                <c:pt idx="61">
                  <c:v>1885</c:v>
                </c:pt>
                <c:pt idx="62">
                  <c:v>1837</c:v>
                </c:pt>
                <c:pt idx="63">
                  <c:v>1864</c:v>
                </c:pt>
                <c:pt idx="64">
                  <c:v>1934</c:v>
                </c:pt>
                <c:pt idx="65">
                  <c:v>2028</c:v>
                </c:pt>
                <c:pt idx="66">
                  <c:v>2032</c:v>
                </c:pt>
                <c:pt idx="67">
                  <c:v>2035</c:v>
                </c:pt>
                <c:pt idx="68">
                  <c:v>2056</c:v>
                </c:pt>
                <c:pt idx="69">
                  <c:v>2074</c:v>
                </c:pt>
                <c:pt idx="70">
                  <c:v>2066</c:v>
                </c:pt>
                <c:pt idx="71">
                  <c:v>2084</c:v>
                </c:pt>
                <c:pt idx="72">
                  <c:v>2221.0500000007501</c:v>
                </c:pt>
                <c:pt idx="73">
                  <c:v>2226.26000000164</c:v>
                </c:pt>
                <c:pt idx="74">
                  <c:v>2213.07999999821</c:v>
                </c:pt>
                <c:pt idx="75">
                  <c:v>2226.46000000089</c:v>
                </c:pt>
                <c:pt idx="76">
                  <c:v>2285.2300000004502</c:v>
                </c:pt>
                <c:pt idx="77">
                  <c:v>2311.4100000001499</c:v>
                </c:pt>
                <c:pt idx="78">
                  <c:v>2357.53999999911</c:v>
                </c:pt>
                <c:pt idx="79">
                  <c:v>2337.25</c:v>
                </c:pt>
                <c:pt idx="80">
                  <c:v>2214.1099999993999</c:v>
                </c:pt>
                <c:pt idx="81">
                  <c:v>2125.2199999988102</c:v>
                </c:pt>
                <c:pt idx="82">
                  <c:v>2154.4499999992499</c:v>
                </c:pt>
                <c:pt idx="83">
                  <c:v>2139.3999999985099</c:v>
                </c:pt>
                <c:pt idx="84">
                  <c:v>2134.8099999986598</c:v>
                </c:pt>
                <c:pt idx="85">
                  <c:v>2242.4499999992499</c:v>
                </c:pt>
                <c:pt idx="86">
                  <c:v>2300.4800000004502</c:v>
                </c:pt>
                <c:pt idx="87">
                  <c:v>2351.5899999998501</c:v>
                </c:pt>
                <c:pt idx="88">
                  <c:v>2409.6900000013402</c:v>
                </c:pt>
                <c:pt idx="89">
                  <c:v>2434.5599999986598</c:v>
                </c:pt>
                <c:pt idx="90">
                  <c:v>2482.9299999997002</c:v>
                </c:pt>
                <c:pt idx="91">
                  <c:v>2508.4499999992499</c:v>
                </c:pt>
                <c:pt idx="92">
                  <c:v>2552.6900000013402</c:v>
                </c:pt>
                <c:pt idx="93">
                  <c:v>2567.98999999836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7BB-47FC-A13C-48DABCB74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8777439"/>
        <c:axId val="1495123711"/>
      </c:lineChart>
      <c:dateAx>
        <c:axId val="1588725855"/>
        <c:scaling>
          <c:orientation val="minMax"/>
        </c:scaling>
        <c:delete val="0"/>
        <c:axPos val="b"/>
        <c:numFmt formatCode="[$-416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  <a:ea typeface="+mn-ea"/>
                <a:cs typeface="+mn-cs"/>
              </a:defRPr>
            </a:pPr>
            <a:endParaRPr lang="pt-BR"/>
          </a:p>
        </c:txPr>
        <c:crossAx val="1495115935"/>
        <c:crosses val="autoZero"/>
        <c:auto val="1"/>
        <c:lblOffset val="100"/>
        <c:baseTimeUnit val="months"/>
      </c:dateAx>
      <c:valAx>
        <c:axId val="1495115935"/>
        <c:scaling>
          <c:orientation val="minMax"/>
          <c:max val="12"/>
          <c:min val="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  <a:ea typeface="+mn-ea"/>
                <a:cs typeface="+mn-cs"/>
              </a:defRPr>
            </a:pPr>
            <a:endParaRPr lang="pt-BR"/>
          </a:p>
        </c:txPr>
        <c:crossAx val="1588725855"/>
        <c:crosses val="autoZero"/>
        <c:crossBetween val="between"/>
        <c:majorUnit val="2"/>
      </c:valAx>
      <c:valAx>
        <c:axId val="1495123711"/>
        <c:scaling>
          <c:orientation val="minMax"/>
          <c:max val="3500"/>
          <c:min val="1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  <a:ea typeface="+mn-ea"/>
                <a:cs typeface="+mn-cs"/>
              </a:defRPr>
            </a:pPr>
            <a:endParaRPr lang="pt-BR"/>
          </a:p>
        </c:txPr>
        <c:crossAx val="1588777439"/>
        <c:crosses val="max"/>
        <c:crossBetween val="between"/>
        <c:majorUnit val="400"/>
      </c:valAx>
      <c:dateAx>
        <c:axId val="1588777439"/>
        <c:scaling>
          <c:orientation val="minMax"/>
        </c:scaling>
        <c:delete val="1"/>
        <c:axPos val="b"/>
        <c:numFmt formatCode="[$-416]mmm\-yy;@" sourceLinked="1"/>
        <c:majorTickMark val="out"/>
        <c:minorTickMark val="none"/>
        <c:tickLblPos val="nextTo"/>
        <c:crossAx val="1495123711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>
                  <a:lumMod val="50000"/>
                </a:schemeClr>
              </a:solidFill>
              <a:latin typeface="Roboto Light" panose="0200000000000000000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604703041150785"/>
          <c:y val="0.23291547905759308"/>
          <c:w val="0.37478099469945481"/>
          <c:h val="0.5136110286023797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1E-47C8-A86D-35DABE3CD26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1E-47C8-A86D-35DABE3CD267}"/>
              </c:ext>
            </c:extLst>
          </c:dPt>
          <c:dLbls>
            <c:dLbl>
              <c:idx val="0"/>
              <c:layout>
                <c:manualLayout>
                  <c:x val="2.3504512537385131E-2"/>
                  <c:y val="0.1481917026307371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 Light" panose="02000000000000000000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1E-47C8-A86D-35DABE3CD267}"/>
                </c:ext>
              </c:extLst>
            </c:dLbl>
            <c:dLbl>
              <c:idx val="1"/>
              <c:layout>
                <c:manualLayout>
                  <c:x val="-0.16191997525754201"/>
                  <c:y val="-7.228863542962786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 Light" panose="02000000000000000000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1E-47C8-A86D-35DABE3CD2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Light" panose="0200000000000000000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Planilha2!$A$30:$A$31</c:f>
              <c:strCache>
                <c:ptCount val="2"/>
                <c:pt idx="0">
                  <c:v>Estoque Imobiliário Total (R$)</c:v>
                </c:pt>
                <c:pt idx="1">
                  <c:v>MarketCap FIIs (R$ YTD)</c:v>
                </c:pt>
              </c:strCache>
            </c:strRef>
          </c:cat>
          <c:val>
            <c:numRef>
              <c:f>Planilha2!$C$30:$C$31</c:f>
              <c:numCache>
                <c:formatCode>"R$"#,##0_);[Red]\("R$"#,##0\)</c:formatCode>
                <c:ptCount val="2"/>
                <c:pt idx="0">
                  <c:v>544.58812999999998</c:v>
                </c:pt>
                <c:pt idx="1">
                  <c:v>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1E-47C8-A86D-35DABE3CD2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overlay val="0"/>
      <c:txPr>
        <a:bodyPr/>
        <a:lstStyle/>
        <a:p>
          <a:pPr>
            <a:defRPr lang="pt-BR" sz="1200">
              <a:solidFill>
                <a:schemeClr val="tx1">
                  <a:lumMod val="65000"/>
                  <a:lumOff val="35000"/>
                </a:schemeClr>
              </a:solidFill>
              <a:latin typeface="Roboto Light" panose="02000000000000000000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Planilha2!$A$32:$A$38</cx:f>
        <cx:lvl ptCount="7">
          <cx:pt idx="0">Lajes (SP e RJ, AB+)</cx:pt>
          <cx:pt idx="1">Hotéis </cx:pt>
          <cx:pt idx="2">Galpões (SP e RJ)</cx:pt>
          <cx:pt idx="3">Shopping (BR)</cx:pt>
          <cx:pt idx="4">Estoque Imobiliário 
Tijolo 2018 (R$)</cx:pt>
          <cx:pt idx="5">Recebíveis 
&amp; FoFs</cx:pt>
          <cx:pt idx="6">Estoque Imobiliário 
Total 2018 (R$)</cx:pt>
        </cx:lvl>
      </cx:strDim>
      <cx:numDim type="val">
        <cx:f>Planilha2!$B$32:$B$38</cx:f>
        <cx:lvl ptCount="7" formatCode="&quot;R$&quot;#.##0,00;[Vermelho]\-&quot;R$&quot;#.##0,00">
          <cx:pt idx="0">113400000000.00002</cx:pt>
          <cx:pt idx="1">109500000000</cx:pt>
          <cx:pt idx="2">32500000000</cx:pt>
          <cx:pt idx="3">201500000000</cx:pt>
          <cx:pt idx="4">456900000000</cx:pt>
          <cx:pt idx="5">140588130000</cx:pt>
          <cx:pt idx="6">597488130000</cx:pt>
        </cx:lvl>
      </cx:numDim>
    </cx:data>
  </cx:chartData>
  <cx:chart>
    <cx:plotArea>
      <cx:plotAreaRegion>
        <cx:series layoutId="waterfall" uniqueId="{C82D610F-4A46-4D37-BF8F-159427277D0B}">
          <cx:spPr>
            <a:solidFill>
              <a:srgbClr val="FF0000"/>
            </a:solidFill>
          </cx:spPr>
          <cx:dataPt idx="4">
            <cx:spPr>
              <a:solidFill>
                <a:prstClr val="white">
                  <a:lumMod val="50000"/>
                </a:prstClr>
              </a:solidFill>
            </cx:spPr>
          </cx:dataPt>
          <cx:dataPt idx="6">
            <cx:spPr>
              <a:solidFill>
                <a:prstClr val="white">
                  <a:lumMod val="50000"/>
                </a:prstClr>
              </a:solidFill>
            </cx:spPr>
          </cx:dataPt>
          <cx:dataLabels>
            <cx:numFmt formatCode="R$#.##0;[Vermelho]-R$#.##0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400">
                    <a:latin typeface="Roboto Light" panose="02000000000000000000"/>
                    <a:ea typeface="Roboto Light" panose="02000000000000000000"/>
                    <a:cs typeface="Roboto Light" panose="02000000000000000000"/>
                  </a:defRPr>
                </a:pPr>
                <a:endParaRPr lang="pt-BR" sz="1400" b="0" i="0" u="none" strike="noStrike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Roboto Light" panose="02000000000000000000"/>
                </a:endParaRPr>
              </a:p>
            </cx:txPr>
            <cx:visibility seriesName="0" categoryName="0" value="1"/>
            <cx:separator>, </cx:separator>
          </cx:dataLabels>
          <cx:dataId val="0"/>
          <cx:layoutPr>
            <cx:subtotals>
              <cx:idx val="4"/>
              <cx:idx val="6"/>
            </cx:subtotals>
          </cx:layoutPr>
        </cx:series>
      </cx:plotAreaRegion>
      <cx:axis id="0">
        <cx:catScaling gapWidth="0.5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000">
                <a:latin typeface="Roboto Light" panose="02000000000000000000"/>
                <a:ea typeface="Roboto Light" panose="02000000000000000000"/>
                <a:cs typeface="Roboto Light" panose="02000000000000000000"/>
              </a:defRPr>
            </a:pPr>
            <a:endParaRPr lang="pt-BR" sz="10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Roboto Light" panose="02000000000000000000"/>
            </a:endParaRPr>
          </a:p>
        </cx:txPr>
      </cx:axis>
      <cx:axis id="1">
        <cx:valScaling/>
        <cx:title>
          <cx:tx>
            <cx:txData>
              <cx:v>(R$ Bilhões)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 sz="1400">
                  <a:latin typeface="Roboto Light" panose="02000000000000000000"/>
                  <a:ea typeface="Roboto Light" panose="02000000000000000000"/>
                  <a:cs typeface="Roboto Light" panose="02000000000000000000"/>
                </a:defRPr>
              </a:pPr>
              <a:r>
                <a:rPr lang="pt-BR" sz="1400" b="0" i="0" u="none" strike="noStrike" baseline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Roboto Light" panose="02000000000000000000"/>
                </a:rPr>
                <a:t>(R$ Bilhões)</a:t>
              </a:r>
            </a:p>
          </cx:txPr>
        </cx:title>
        <cx:units unit="billions"/>
        <cx:majorGridlines>
          <cx:spPr>
            <a:ln>
              <a:solidFill>
                <a:schemeClr val="bg1">
                  <a:lumMod val="95000"/>
                </a:schemeClr>
              </a:solidFill>
              <a:prstDash val="sysDot"/>
            </a:ln>
          </cx:spPr>
        </cx:majorGridlines>
        <cx:majorTickMarks type="out"/>
        <cx:tickLabels/>
        <cx:numFmt formatCode="R$#.##0;[Vermelho]-R$#.##0" sourceLinked="0"/>
        <cx:spPr>
          <a:ln>
            <a:solidFill>
              <a:schemeClr val="bg1">
                <a:lumMod val="85000"/>
              </a:schemeClr>
            </a:solidFill>
          </a:ln>
        </cx:spPr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  <a:ea typeface="Roboto Light" panose="02000000000000000000"/>
                <a:cs typeface="Roboto Light" panose="02000000000000000000"/>
              </a:defRPr>
            </a:pPr>
            <a:endParaRPr lang="pt-BR"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Roboto Light" panose="0200000000000000000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Planilha2!$A$2:$A$5</cx:f>
        <cx:lvl ptCount="4">
          <cx:pt idx="0">FIIs 
(MarketCap YTD)</cx:pt>
          <cx:pt idx="1">+Penetração</cx:pt>
          <cx:pt idx="2">+Fundações</cx:pt>
          <cx:pt idx="3">Total</cx:pt>
        </cx:lvl>
      </cx:strDim>
      <cx:numDim type="val">
        <cx:f>Planilha2!$B$2:$B$5</cx:f>
        <cx:lvl ptCount="4" formatCode="&quot;R$&quot;#.##0;[Vermelho]\-&quot;R$&quot;#.##0">
          <cx:pt idx="0">52900000000</cx:pt>
          <cx:pt idx="1">141641867209.76001</cx:pt>
          <cx:pt idx="2">40000000000</cx:pt>
          <cx:pt idx="3">234541867209.76001</cx:pt>
        </cx:lvl>
      </cx:numDim>
    </cx:data>
  </cx:chartData>
  <cx:chart>
    <cx:plotArea>
      <cx:plotAreaRegion>
        <cx:series layoutId="waterfall" uniqueId="{EDB67F72-B8A1-40AE-842D-5797C1F31800}">
          <cx:dataPt idx="0">
            <cx:spPr>
              <a:solidFill>
                <a:sysClr val="windowText" lastClr="000000"/>
              </a:solidFill>
            </cx:spPr>
          </cx:dataPt>
          <cx:dataPt idx="1">
            <cx:spPr>
              <a:solidFill>
                <a:srgbClr val="C00000"/>
              </a:solidFill>
            </cx:spPr>
          </cx:dataPt>
          <cx:dataPt idx="2">
            <cx:spPr>
              <a:solidFill>
                <a:srgbClr val="C00000"/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400">
                    <a:latin typeface="Roboto Light" panose="02000000000000000000"/>
                    <a:ea typeface="Roboto Light" panose="02000000000000000000"/>
                    <a:cs typeface="Roboto Light" panose="02000000000000000000"/>
                  </a:defRPr>
                </a:pPr>
                <a:endParaRPr lang="pt-BR" sz="1400" b="0" i="0" u="none" strike="noStrike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Roboto Light" panose="02000000000000000000"/>
                </a:endParaRPr>
              </a:p>
            </cx:txPr>
            <cx:visibility seriesName="0" categoryName="0" value="1"/>
          </cx:dataLabels>
          <cx:dataId val="0"/>
          <cx:layoutPr>
            <cx:subtotals>
              <cx:idx val="3"/>
            </cx:subtotals>
          </cx:layoutPr>
        </cx:series>
      </cx:plotAreaRegion>
      <cx:axis id="0">
        <cx:catScaling gapWidth="0.5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  <a:ea typeface="Roboto Light" panose="02000000000000000000"/>
                <a:cs typeface="Roboto Light" panose="02000000000000000000"/>
              </a:defRPr>
            </a:pPr>
            <a:endParaRPr lang="pt-BR"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Roboto Light" panose="02000000000000000000"/>
            </a:endParaRPr>
          </a:p>
        </cx:txPr>
      </cx:axis>
      <cx:axis id="1">
        <cx:valScaling max="300000000000"/>
        <cx:title>
          <cx:tx>
            <cx:txData>
              <cx:v>(Bilhões)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 sz="1400"/>
              </a:pPr>
              <a:r>
                <a:rPr lang="pt-BR" sz="1400" b="0" i="0" u="none" strike="noStrike" baseline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Roboto Light" panose="02000000000000000000"/>
                </a:rPr>
                <a:t>(Bilhões)</a:t>
              </a:r>
            </a:p>
          </cx:txPr>
        </cx:title>
        <cx:units unit="billions"/>
        <cx:majorGridlines>
          <cx:spPr>
            <a:ln>
              <a:solidFill>
                <a:schemeClr val="bg1">
                  <a:lumMod val="95000"/>
                </a:schemeClr>
              </a:solidFill>
              <a:prstDash val="sysDot"/>
            </a:ln>
          </cx:spPr>
        </cx:majorGridlines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400">
                <a:latin typeface="Roboto Light" panose="02000000000000000000"/>
                <a:ea typeface="Roboto Light" panose="02000000000000000000"/>
                <a:cs typeface="Roboto Light" panose="02000000000000000000"/>
              </a:defRPr>
            </a:pPr>
            <a:endParaRPr lang="pt-BR" sz="14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Roboto Light" panose="0200000000000000000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www.reit.com/data-researc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14/relationships/chartEx" Target="../charts/chartEx1.xml"/><Relationship Id="rId5" Type="http://schemas.openxmlformats.org/officeDocument/2006/relationships/chart" Target="../charts/char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89902" y="1935892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52º Congresso Nacional da ABIPEM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17341" y="2905780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a 28 de junho - Foz do Iguaçu/PR</a:t>
            </a: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BC4B8EA2-E5F5-4B6C-907B-19A91D264EC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875600"/>
          <a:ext cx="6256800" cy="4230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O que é  Previdência…">
            <a:extLst>
              <a:ext uri="{FF2B5EF4-FFF2-40B4-BE49-F238E27FC236}">
                <a16:creationId xmlns:a16="http://schemas.microsoft.com/office/drawing/2014/main" id="{A817B871-5C26-4D8E-9AAA-4A37780949BC}"/>
              </a:ext>
            </a:extLst>
          </p:cNvPr>
          <p:cNvSpPr txBox="1"/>
          <p:nvPr/>
        </p:nvSpPr>
        <p:spPr>
          <a:xfrm>
            <a:off x="774910" y="779456"/>
            <a:ext cx="561093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algn="l">
              <a:defRPr sz="6000" b="0">
                <a:solidFill>
                  <a:srgbClr val="929292"/>
                </a:solidFill>
                <a:latin typeface="Roboto Slab Thin"/>
                <a:ea typeface="Roboto Slab Thin"/>
                <a:cs typeface="Roboto Slab Thin"/>
                <a:sym typeface="Roboto Slab Thin"/>
              </a:defRPr>
            </a:pPr>
            <a:r>
              <a:rPr lang="pt-BR" sz="2800" dirty="0">
                <a:solidFill>
                  <a:srgbClr val="C71F2A"/>
                </a:solidFill>
                <a:latin typeface="Roboto Slab Light" pitchFamily="2" charset="0"/>
                <a:ea typeface="Roboto Slab Light" pitchFamily="2" charset="0"/>
              </a:rPr>
              <a:t>Fundos Imobiliários</a:t>
            </a:r>
            <a:endParaRPr sz="2800" dirty="0">
              <a:solidFill>
                <a:srgbClr val="C71F2A"/>
              </a:solidFill>
              <a:latin typeface="Roboto Slab Light" pitchFamily="2" charset="0"/>
              <a:ea typeface="Roboto Slab Light" pitchFamily="2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2828EC38-A69C-4184-AD69-96A412019192}"/>
              </a:ext>
            </a:extLst>
          </p:cNvPr>
          <p:cNvSpPr/>
          <p:nvPr/>
        </p:nvSpPr>
        <p:spPr>
          <a:xfrm>
            <a:off x="836907" y="1852823"/>
            <a:ext cx="1216617" cy="18000"/>
          </a:xfrm>
          <a:prstGeom prst="rect">
            <a:avLst/>
          </a:prstGeom>
          <a:solidFill>
            <a:srgbClr val="C71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6EFC7EB7-67B5-4FE6-9BA0-F5A2960D7A57}"/>
              </a:ext>
            </a:extLst>
          </p:cNvPr>
          <p:cNvSpPr txBox="1"/>
          <p:nvPr/>
        </p:nvSpPr>
        <p:spPr>
          <a:xfrm>
            <a:off x="792561" y="1227715"/>
            <a:ext cx="5154218" cy="385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400" dirty="0">
                <a:latin typeface="Roboto Medium" panose="02000000000000000000" pitchFamily="2" charset="0"/>
                <a:ea typeface="Roboto Medium" panose="02000000000000000000" pitchFamily="2" charset="0"/>
              </a:rPr>
              <a:t>Indústria consolidada nos EUA</a:t>
            </a:r>
            <a:endParaRPr sz="14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E1668DDA-A391-4C97-B95D-0356A0F63967}"/>
              </a:ext>
            </a:extLst>
          </p:cNvPr>
          <p:cNvSpPr txBox="1"/>
          <p:nvPr/>
        </p:nvSpPr>
        <p:spPr>
          <a:xfrm>
            <a:off x="7202197" y="2412667"/>
            <a:ext cx="223208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600" dirty="0">
                <a:solidFill>
                  <a:schemeClr val="accent1"/>
                </a:solidFill>
                <a:latin typeface="Roboto Light" panose="02000000000000000000"/>
              </a:rPr>
              <a:t>REITs</a:t>
            </a:r>
            <a:r>
              <a:rPr lang="pt-BR" sz="1600" baseline="30000" dirty="0">
                <a:solidFill>
                  <a:schemeClr val="accent1"/>
                </a:solidFill>
                <a:latin typeface="Roboto Light" panose="02000000000000000000"/>
              </a:rPr>
              <a:t>1</a:t>
            </a:r>
            <a:r>
              <a:rPr lang="pt-BR" sz="1600" dirty="0">
                <a:latin typeface="Roboto Light" panose="02000000000000000000"/>
              </a:rPr>
              <a:t>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representam</a:t>
            </a:r>
            <a:r>
              <a:rPr lang="pt-BR" sz="1600" dirty="0">
                <a:latin typeface="Roboto Light" panose="02000000000000000000"/>
              </a:rPr>
              <a:t> </a:t>
            </a:r>
            <a:r>
              <a:rPr lang="pt-BR" sz="1600" dirty="0">
                <a:solidFill>
                  <a:schemeClr val="accent1"/>
                </a:solidFill>
                <a:latin typeface="Roboto Light" panose="02000000000000000000"/>
              </a:rPr>
              <a:t>13%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da  indústria de Fundos (US$ 24 tri)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E2DE805F-A2F6-4424-BCD7-552C4C77A848}"/>
              </a:ext>
            </a:extLst>
          </p:cNvPr>
          <p:cNvSpPr txBox="1"/>
          <p:nvPr/>
        </p:nvSpPr>
        <p:spPr>
          <a:xfrm>
            <a:off x="9396845" y="2412666"/>
            <a:ext cx="219022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600" dirty="0">
                <a:solidFill>
                  <a:schemeClr val="accent1"/>
                </a:solidFill>
                <a:latin typeface="Roboto Light" panose="02000000000000000000"/>
              </a:rPr>
              <a:t>80 milhões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de americanos (</a:t>
            </a:r>
            <a:r>
              <a:rPr lang="pt-BR" sz="1600" dirty="0">
                <a:solidFill>
                  <a:schemeClr val="accent1"/>
                </a:solidFill>
                <a:latin typeface="Roboto Light" panose="02000000000000000000"/>
              </a:rPr>
              <a:t>25%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da população)</a:t>
            </a:r>
          </a:p>
        </p:txBody>
      </p: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EC9B409D-28D7-4540-896A-AE376C0CABA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168113" y="4132854"/>
          <a:ext cx="2190108" cy="197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4FD005A2-79A2-4FC1-BACF-986267EB500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505702" y="4132854"/>
          <a:ext cx="2188800" cy="197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CaixaDeTexto 29">
            <a:extLst>
              <a:ext uri="{FF2B5EF4-FFF2-40B4-BE49-F238E27FC236}">
                <a16:creationId xmlns:a16="http://schemas.microsoft.com/office/drawing/2014/main" id="{BBF54760-5D6E-4F3D-987E-40D50732E660}"/>
              </a:ext>
            </a:extLst>
          </p:cNvPr>
          <p:cNvSpPr txBox="1"/>
          <p:nvPr/>
        </p:nvSpPr>
        <p:spPr>
          <a:xfrm>
            <a:off x="7422617" y="1939894"/>
            <a:ext cx="2766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Números da Indústria</a:t>
            </a: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B9D3A77D-1284-4867-9529-6468A54F7A9B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98113" y="1769369"/>
            <a:ext cx="540000" cy="540000"/>
          </a:xfrm>
          <a:prstGeom prst="rect">
            <a:avLst/>
          </a:prstGeom>
        </p:spPr>
      </p:pic>
      <p:sp>
        <p:nvSpPr>
          <p:cNvPr id="32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5E208862-C8F9-4368-9D6B-E136EF17AB22}"/>
              </a:ext>
            </a:extLst>
          </p:cNvPr>
          <p:cNvSpPr txBox="1"/>
          <p:nvPr/>
        </p:nvSpPr>
        <p:spPr>
          <a:xfrm>
            <a:off x="774909" y="6105600"/>
            <a:ext cx="6123203" cy="344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Fonte: Nareit - </a:t>
            </a:r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hlinkClick r:id="rId7"/>
              </a:rPr>
              <a:t>https://www.reit.com/data-research</a:t>
            </a:r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; </a:t>
            </a:r>
            <a:r>
              <a:rPr lang="pt-BR" sz="1050" baseline="300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 </a:t>
            </a:r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Fundos Abertos e Fechados - REITs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400C3291-CF6C-40AD-B711-62FE83E193EB}"/>
              </a:ext>
            </a:extLst>
          </p:cNvPr>
          <p:cNvCxnSpPr>
            <a:cxnSpLocks/>
          </p:cNvCxnSpPr>
          <p:nvPr/>
        </p:nvCxnSpPr>
        <p:spPr>
          <a:xfrm>
            <a:off x="945397" y="3160021"/>
            <a:ext cx="5169653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eta: para Cima 33">
            <a:extLst>
              <a:ext uri="{FF2B5EF4-FFF2-40B4-BE49-F238E27FC236}">
                <a16:creationId xmlns:a16="http://schemas.microsoft.com/office/drawing/2014/main" id="{DAE5BF7B-392C-4D8F-82DD-4B1B82F22269}"/>
              </a:ext>
            </a:extLst>
          </p:cNvPr>
          <p:cNvSpPr/>
          <p:nvPr/>
        </p:nvSpPr>
        <p:spPr>
          <a:xfrm>
            <a:off x="8145380" y="3649685"/>
            <a:ext cx="377428" cy="424849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5" name="Seta: para Cima 34">
            <a:extLst>
              <a:ext uri="{FF2B5EF4-FFF2-40B4-BE49-F238E27FC236}">
                <a16:creationId xmlns:a16="http://schemas.microsoft.com/office/drawing/2014/main" id="{2DCFC0B1-C51E-4D0F-AD68-2E876A061E47}"/>
              </a:ext>
            </a:extLst>
          </p:cNvPr>
          <p:cNvSpPr/>
          <p:nvPr/>
        </p:nvSpPr>
        <p:spPr>
          <a:xfrm>
            <a:off x="10411388" y="3649685"/>
            <a:ext cx="377428" cy="424849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BC4EA344-65E4-4D76-88C9-F262AD71FC85}"/>
              </a:ext>
            </a:extLst>
          </p:cNvPr>
          <p:cNvSpPr/>
          <p:nvPr/>
        </p:nvSpPr>
        <p:spPr>
          <a:xfrm>
            <a:off x="2765495" y="2943627"/>
            <a:ext cx="1208349" cy="4327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  <a:sym typeface="Calibri"/>
              </a:rPr>
              <a:t>US$ 1 Tri</a:t>
            </a:r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0D2743-2666-47D8-9A96-1E0999EE2AD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" y="1877067"/>
          <a:ext cx="6254968" cy="4161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 que é  Previdência…">
            <a:extLst>
              <a:ext uri="{FF2B5EF4-FFF2-40B4-BE49-F238E27FC236}">
                <a16:creationId xmlns:a16="http://schemas.microsoft.com/office/drawing/2014/main" id="{DD3E4BF4-563C-46D6-827D-0515B0EF2FCE}"/>
              </a:ext>
            </a:extLst>
          </p:cNvPr>
          <p:cNvSpPr txBox="1"/>
          <p:nvPr/>
        </p:nvSpPr>
        <p:spPr>
          <a:xfrm>
            <a:off x="774910" y="779456"/>
            <a:ext cx="561093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algn="l">
              <a:defRPr sz="6000" b="0">
                <a:solidFill>
                  <a:srgbClr val="929292"/>
                </a:solidFill>
                <a:latin typeface="Roboto Slab Thin"/>
                <a:ea typeface="Roboto Slab Thin"/>
                <a:cs typeface="Roboto Slab Thin"/>
                <a:sym typeface="Roboto Slab Thin"/>
              </a:defRPr>
            </a:pPr>
            <a:r>
              <a:rPr lang="pt-BR" sz="2800" dirty="0">
                <a:solidFill>
                  <a:srgbClr val="C71F2A"/>
                </a:solidFill>
                <a:latin typeface="Roboto Slab Light" pitchFamily="2" charset="0"/>
                <a:ea typeface="Roboto Slab Light" pitchFamily="2" charset="0"/>
              </a:rPr>
              <a:t>Fundos Imobiliários</a:t>
            </a:r>
            <a:endParaRPr sz="2800" dirty="0">
              <a:solidFill>
                <a:srgbClr val="C71F2A"/>
              </a:solidFill>
              <a:latin typeface="Roboto Slab Light" pitchFamily="2" charset="0"/>
              <a:ea typeface="Roboto Slab Light" pitchFamily="2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C72C6EB-1A51-4773-8A8C-735254338518}"/>
              </a:ext>
            </a:extLst>
          </p:cNvPr>
          <p:cNvSpPr/>
          <p:nvPr/>
        </p:nvSpPr>
        <p:spPr>
          <a:xfrm>
            <a:off x="836907" y="1852823"/>
            <a:ext cx="1216617" cy="18000"/>
          </a:xfrm>
          <a:prstGeom prst="rect">
            <a:avLst/>
          </a:prstGeom>
          <a:solidFill>
            <a:srgbClr val="C71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50413E6C-B41C-4DC6-B431-A7590F11CEF5}"/>
              </a:ext>
            </a:extLst>
          </p:cNvPr>
          <p:cNvSpPr txBox="1"/>
          <p:nvPr/>
        </p:nvSpPr>
        <p:spPr>
          <a:xfrm>
            <a:off x="792561" y="1207742"/>
            <a:ext cx="5154218" cy="425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400" dirty="0">
                <a:latin typeface="Roboto Medium" panose="02000000000000000000" pitchFamily="2" charset="0"/>
                <a:ea typeface="Roboto Medium" panose="02000000000000000000" pitchFamily="2" charset="0"/>
              </a:rPr>
              <a:t>Participação de FIIs na indústria brasileira ainda é acanhada</a:t>
            </a:r>
            <a:endParaRPr sz="14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A2C42B6-AC3C-44FC-A23A-5ACDF9D79E85}"/>
              </a:ext>
            </a:extLst>
          </p:cNvPr>
          <p:cNvSpPr txBox="1"/>
          <p:nvPr/>
        </p:nvSpPr>
        <p:spPr>
          <a:xfrm>
            <a:off x="7422617" y="1939894"/>
            <a:ext cx="2766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Números da Indústria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D0AEB06C-2A2A-499E-873D-FCE89AF779D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98113" y="1769369"/>
            <a:ext cx="540000" cy="540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59C0D2BB-934C-43E4-9A9D-EE8EBA9318B1}"/>
              </a:ext>
            </a:extLst>
          </p:cNvPr>
          <p:cNvSpPr txBox="1"/>
          <p:nvPr/>
        </p:nvSpPr>
        <p:spPr>
          <a:xfrm>
            <a:off x="7422617" y="2485236"/>
            <a:ext cx="38114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FIIs representam </a:t>
            </a:r>
            <a:r>
              <a:rPr lang="pt-BR" sz="1600" dirty="0">
                <a:solidFill>
                  <a:srgbClr val="FF0000"/>
                </a:solidFill>
                <a:latin typeface="Roboto Light" panose="02000000000000000000"/>
              </a:rPr>
              <a:t>1,2%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 da indústria de Fundos (R$ 4,3 tri)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B1DE56A-CD82-45D6-8EDB-1F38BE348D10}"/>
              </a:ext>
            </a:extLst>
          </p:cNvPr>
          <p:cNvSpPr txBox="1"/>
          <p:nvPr/>
        </p:nvSpPr>
        <p:spPr>
          <a:xfrm>
            <a:off x="7422617" y="3152363"/>
            <a:ext cx="38114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317 mil brasileiros investem em FIIs (</a:t>
            </a:r>
            <a:r>
              <a:rPr lang="pt-BR" sz="1600" dirty="0">
                <a:solidFill>
                  <a:srgbClr val="FF0000"/>
                </a:solidFill>
                <a:latin typeface="Roboto Light" panose="02000000000000000000"/>
              </a:rPr>
              <a:t>0,2%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da população)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3A9C753A-DE96-4B74-A0BA-45155C6A6AA1}"/>
              </a:ext>
            </a:extLst>
          </p:cNvPr>
          <p:cNvCxnSpPr>
            <a:cxnSpLocks/>
          </p:cNvCxnSpPr>
          <p:nvPr/>
        </p:nvCxnSpPr>
        <p:spPr>
          <a:xfrm flipV="1">
            <a:off x="958038" y="2231034"/>
            <a:ext cx="5132796" cy="12814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tângulo 13">
            <a:extLst>
              <a:ext uri="{FF2B5EF4-FFF2-40B4-BE49-F238E27FC236}">
                <a16:creationId xmlns:a16="http://schemas.microsoft.com/office/drawing/2014/main" id="{DA358E4E-93F0-4ABB-BCD7-AE0888DC36FA}"/>
              </a:ext>
            </a:extLst>
          </p:cNvPr>
          <p:cNvSpPr/>
          <p:nvPr/>
        </p:nvSpPr>
        <p:spPr>
          <a:xfrm>
            <a:off x="836907" y="1852823"/>
            <a:ext cx="1216617" cy="18000"/>
          </a:xfrm>
          <a:prstGeom prst="rect">
            <a:avLst/>
          </a:prstGeom>
          <a:solidFill>
            <a:srgbClr val="C71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5CDDEA9-26D9-463E-A2AA-EA6EB21FF63D}"/>
              </a:ext>
            </a:extLst>
          </p:cNvPr>
          <p:cNvSpPr txBox="1"/>
          <p:nvPr/>
        </p:nvSpPr>
        <p:spPr>
          <a:xfrm>
            <a:off x="430100" y="2898828"/>
            <a:ext cx="1528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~29 Bi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EA908A9-402F-4AF3-A320-42D68421E762}"/>
              </a:ext>
            </a:extLst>
          </p:cNvPr>
          <p:cNvSpPr txBox="1"/>
          <p:nvPr/>
        </p:nvSpPr>
        <p:spPr>
          <a:xfrm>
            <a:off x="836907" y="2016493"/>
            <a:ext cx="2531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FF0000"/>
                </a:solidFill>
                <a:latin typeface="Roboto Slab Light"/>
              </a:rPr>
              <a:t>+1,8x </a:t>
            </a:r>
            <a:r>
              <a:rPr lang="pt-BR" sz="2000" dirty="0">
                <a:solidFill>
                  <a:srgbClr val="000000"/>
                </a:solidFill>
                <a:latin typeface="Roboto Slab Light"/>
              </a:rPr>
              <a:t>crescimento em 36 meses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60F90D6-60BD-4737-BB34-735837774098}"/>
              </a:ext>
            </a:extLst>
          </p:cNvPr>
          <p:cNvSpPr txBox="1"/>
          <p:nvPr/>
        </p:nvSpPr>
        <p:spPr>
          <a:xfrm>
            <a:off x="4843840" y="1769369"/>
            <a:ext cx="1528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+50 Bi</a:t>
            </a:r>
          </a:p>
        </p:txBody>
      </p:sp>
      <p:sp>
        <p:nvSpPr>
          <p:cNvPr id="18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78969F40-CC57-495A-A5B7-67F9DCBA9452}"/>
              </a:ext>
            </a:extLst>
          </p:cNvPr>
          <p:cNvSpPr txBox="1"/>
          <p:nvPr/>
        </p:nvSpPr>
        <p:spPr>
          <a:xfrm>
            <a:off x="774910" y="6106332"/>
            <a:ext cx="5154218" cy="315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Fonte: B3, IBGE, XP</a:t>
            </a:r>
            <a:endParaRPr sz="1050" dirty="0">
              <a:solidFill>
                <a:schemeClr val="bg1">
                  <a:lumMod val="50000"/>
                </a:schemeClr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D2DEE89-DE34-450C-9EF5-3737DF58D0C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422617" y="3902691"/>
          <a:ext cx="3826936" cy="2136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A5FB1AB8-86FD-4B10-ADA3-F810D9D58C31}"/>
              </a:ext>
            </a:extLst>
          </p:cNvPr>
          <p:cNvSpPr txBox="1"/>
          <p:nvPr/>
        </p:nvSpPr>
        <p:spPr>
          <a:xfrm>
            <a:off x="8397482" y="4709160"/>
            <a:ext cx="6399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620 mil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73250377-A6D3-4C6C-B3B0-D5F88316ED90}"/>
              </a:ext>
            </a:extLst>
          </p:cNvPr>
          <p:cNvSpPr txBox="1"/>
          <p:nvPr/>
        </p:nvSpPr>
        <p:spPr>
          <a:xfrm>
            <a:off x="9306279" y="4518719"/>
            <a:ext cx="6783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831 mil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F13B6E4B-CBA2-4682-BAAC-88AA6F7D0EA5}"/>
              </a:ext>
            </a:extLst>
          </p:cNvPr>
          <p:cNvSpPr txBox="1"/>
          <p:nvPr/>
        </p:nvSpPr>
        <p:spPr>
          <a:xfrm>
            <a:off x="10279360" y="4263833"/>
            <a:ext cx="756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1.046 mil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B366560-33A5-429A-ACB5-AC5C77BB8E80}"/>
              </a:ext>
            </a:extLst>
          </p:cNvPr>
          <p:cNvSpPr txBox="1"/>
          <p:nvPr/>
        </p:nvSpPr>
        <p:spPr>
          <a:xfrm>
            <a:off x="8928685" y="4991203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18,7%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C7794E4-C863-4047-9CCB-95F14A89DF82}"/>
              </a:ext>
            </a:extLst>
          </p:cNvPr>
          <p:cNvSpPr txBox="1"/>
          <p:nvPr/>
        </p:nvSpPr>
        <p:spPr>
          <a:xfrm>
            <a:off x="9894077" y="4777053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25,2% 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838F8A1-72A6-4F05-940B-BD7E0BBFA6B7}"/>
              </a:ext>
            </a:extLst>
          </p:cNvPr>
          <p:cNvSpPr txBox="1"/>
          <p:nvPr/>
        </p:nvSpPr>
        <p:spPr>
          <a:xfrm>
            <a:off x="10847549" y="4623300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30,3% 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E6B9FD11-9F38-43FB-AFA3-B3456F58B242}"/>
              </a:ext>
            </a:extLst>
          </p:cNvPr>
          <p:cNvSpPr txBox="1"/>
          <p:nvPr/>
        </p:nvSpPr>
        <p:spPr>
          <a:xfrm>
            <a:off x="8928686" y="5361234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81,3% 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7F84F103-B0A5-4D9B-A626-5EB0522648EB}"/>
              </a:ext>
            </a:extLst>
          </p:cNvPr>
          <p:cNvSpPr txBox="1"/>
          <p:nvPr/>
        </p:nvSpPr>
        <p:spPr>
          <a:xfrm>
            <a:off x="9894077" y="5361234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74,8% 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16272797-7CF3-4764-959F-24142A108F5B}"/>
              </a:ext>
            </a:extLst>
          </p:cNvPr>
          <p:cNvSpPr txBox="1"/>
          <p:nvPr/>
        </p:nvSpPr>
        <p:spPr>
          <a:xfrm>
            <a:off x="10859468" y="5361234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69,7% </a:t>
            </a:r>
          </a:p>
        </p:txBody>
      </p:sp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O que é  Previdência…">
            <a:extLst>
              <a:ext uri="{FF2B5EF4-FFF2-40B4-BE49-F238E27FC236}">
                <a16:creationId xmlns:a16="http://schemas.microsoft.com/office/drawing/2014/main" id="{27390513-EFDE-4D14-89DE-7A5004510EAB}"/>
              </a:ext>
            </a:extLst>
          </p:cNvPr>
          <p:cNvSpPr txBox="1"/>
          <p:nvPr/>
        </p:nvSpPr>
        <p:spPr>
          <a:xfrm>
            <a:off x="774910" y="779456"/>
            <a:ext cx="561093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algn="l">
              <a:defRPr sz="6000" b="0">
                <a:solidFill>
                  <a:srgbClr val="929292"/>
                </a:solidFill>
                <a:latin typeface="Roboto Slab Thin"/>
                <a:ea typeface="Roboto Slab Thin"/>
                <a:cs typeface="Roboto Slab Thin"/>
                <a:sym typeface="Roboto Slab Thin"/>
              </a:defRPr>
            </a:pPr>
            <a:r>
              <a:rPr lang="pt-BR" sz="2800" dirty="0">
                <a:solidFill>
                  <a:srgbClr val="C71F2A"/>
                </a:solidFill>
                <a:latin typeface="Roboto Slab Light" pitchFamily="2" charset="0"/>
                <a:ea typeface="Roboto Slab Light" pitchFamily="2" charset="0"/>
              </a:rPr>
              <a:t>Fundos Imobiliários</a:t>
            </a:r>
            <a:endParaRPr sz="2800" dirty="0">
              <a:solidFill>
                <a:srgbClr val="C71F2A"/>
              </a:solidFill>
              <a:latin typeface="Roboto Slab Light" pitchFamily="2" charset="0"/>
              <a:ea typeface="Roboto Slab Light" pitchFamily="2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F67FAEB-1FC0-47C5-AC86-B12BAA7F3F66}"/>
              </a:ext>
            </a:extLst>
          </p:cNvPr>
          <p:cNvSpPr/>
          <p:nvPr/>
        </p:nvSpPr>
        <p:spPr>
          <a:xfrm>
            <a:off x="836907" y="1852823"/>
            <a:ext cx="1216617" cy="18000"/>
          </a:xfrm>
          <a:prstGeom prst="rect">
            <a:avLst/>
          </a:prstGeom>
          <a:solidFill>
            <a:srgbClr val="C71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E8F4D995-52DC-4B79-80D3-0BC6EA734948}"/>
              </a:ext>
            </a:extLst>
          </p:cNvPr>
          <p:cNvSpPr txBox="1"/>
          <p:nvPr/>
        </p:nvSpPr>
        <p:spPr>
          <a:xfrm>
            <a:off x="792561" y="1207742"/>
            <a:ext cx="5800744" cy="425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400" dirty="0">
                <a:latin typeface="Roboto Medium" panose="02000000000000000000" pitchFamily="2" charset="0"/>
                <a:ea typeface="Roboto Medium" panose="02000000000000000000" pitchFamily="2" charset="0"/>
              </a:rPr>
              <a:t>Momento atual: Fechamento de juros e oportunidade de compra</a:t>
            </a:r>
            <a:endParaRPr sz="14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C16500F-CD68-486A-88FA-2CAA1E73BFEC}"/>
              </a:ext>
            </a:extLst>
          </p:cNvPr>
          <p:cNvSpPr txBox="1"/>
          <p:nvPr/>
        </p:nvSpPr>
        <p:spPr>
          <a:xfrm>
            <a:off x="1166796" y="1939894"/>
            <a:ext cx="4435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NTN-B +5Y vs IFIX Cotação Aj.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50C287E-56B4-402A-909C-E4DA1E0B568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9957" y="1838309"/>
            <a:ext cx="540000" cy="540000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D292733E-84D7-4F17-8CE3-3D843A6A01E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74910" y="2447380"/>
          <a:ext cx="11014133" cy="365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877A62DD-15EF-4DA4-89B0-12D7E53FF4FC}"/>
              </a:ext>
            </a:extLst>
          </p:cNvPr>
          <p:cNvSpPr txBox="1"/>
          <p:nvPr/>
        </p:nvSpPr>
        <p:spPr>
          <a:xfrm>
            <a:off x="1189957" y="2389324"/>
            <a:ext cx="29106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Roboto Light" panose="02000000000000000000"/>
                <a:cs typeface="Arial" panose="020B0604020202020204" pitchFamily="34" charset="0"/>
              </a:rPr>
              <a:t>2011~2013</a:t>
            </a:r>
          </a:p>
          <a:p>
            <a:endParaRPr lang="pt-BR" sz="1400" dirty="0"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  <a:cs typeface="Arial" panose="020B0604020202020204" pitchFamily="34" charset="0"/>
              </a:rPr>
              <a:t>Baixa vacância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rgbClr val="494A49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Período com a maior quantidade de FIIs lançados</a:t>
            </a:r>
            <a:endParaRPr lang="pt-BR" sz="1400" dirty="0"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  <a:cs typeface="Arial" panose="020B0604020202020204" pitchFamily="34" charset="0"/>
            </a:endParaRP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030C9B9B-3575-4597-8B15-58C4982381C9}"/>
              </a:ext>
            </a:extLst>
          </p:cNvPr>
          <p:cNvCxnSpPr>
            <a:cxnSpLocks/>
          </p:cNvCxnSpPr>
          <p:nvPr/>
        </p:nvCxnSpPr>
        <p:spPr>
          <a:xfrm flipV="1">
            <a:off x="4100578" y="2378309"/>
            <a:ext cx="0" cy="280568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451157A9-AB40-443E-859D-55A827A518D0}"/>
              </a:ext>
            </a:extLst>
          </p:cNvPr>
          <p:cNvCxnSpPr>
            <a:cxnSpLocks/>
          </p:cNvCxnSpPr>
          <p:nvPr/>
        </p:nvCxnSpPr>
        <p:spPr>
          <a:xfrm flipV="1">
            <a:off x="7961378" y="2378309"/>
            <a:ext cx="0" cy="280568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908C5877-2F40-4991-B106-2EF6C1BA272F}"/>
              </a:ext>
            </a:extLst>
          </p:cNvPr>
          <p:cNvSpPr txBox="1"/>
          <p:nvPr/>
        </p:nvSpPr>
        <p:spPr>
          <a:xfrm>
            <a:off x="774910" y="6105600"/>
            <a:ext cx="5154218" cy="315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Fonte: Economatica, XP</a:t>
            </a:r>
            <a:endParaRPr sz="1050" dirty="0">
              <a:solidFill>
                <a:schemeClr val="bg1">
                  <a:lumMod val="50000"/>
                </a:schemeClr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3FE4064-C368-48E5-8B8D-99D0AD4DFD68}"/>
              </a:ext>
            </a:extLst>
          </p:cNvPr>
          <p:cNvSpPr txBox="1"/>
          <p:nvPr/>
        </p:nvSpPr>
        <p:spPr>
          <a:xfrm>
            <a:off x="4133714" y="2389324"/>
            <a:ext cx="38276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Roboto Light" panose="02000000000000000000"/>
                <a:cs typeface="Arial" panose="020B0604020202020204" pitchFamily="34" charset="0"/>
              </a:rPr>
              <a:t>2014~2016</a:t>
            </a:r>
          </a:p>
          <a:p>
            <a:endParaRPr lang="pt-BR" sz="1400" dirty="0"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  <a:cs typeface="Arial" panose="020B0604020202020204" pitchFamily="34" charset="0"/>
              </a:rPr>
              <a:t>Desaceleração econômica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  <a:cs typeface="Arial" panose="020B0604020202020204" pitchFamily="34" charset="0"/>
              </a:rPr>
              <a:t>Alta oferta e baixa demanda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C00F778-82F9-48B7-827C-DA5C779FEC3B}"/>
              </a:ext>
            </a:extLst>
          </p:cNvPr>
          <p:cNvSpPr txBox="1"/>
          <p:nvPr/>
        </p:nvSpPr>
        <p:spPr>
          <a:xfrm>
            <a:off x="8139394" y="2389324"/>
            <a:ext cx="3011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Roboto Light" panose="02000000000000000000"/>
                <a:cs typeface="Arial" panose="020B0604020202020204" pitchFamily="34" charset="0"/>
              </a:rPr>
              <a:t>2017~2019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rgbClr val="494A49"/>
              </a:solidFill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  <a:cs typeface="Arial" panose="020B0604020202020204" pitchFamily="34" charset="0"/>
              </a:rPr>
              <a:t>Expectativa de uma economia aquecida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  <a:cs typeface="Arial" panose="020B0604020202020204" pitchFamily="34" charset="0"/>
              </a:rPr>
              <a:t>Juros baixos</a:t>
            </a:r>
          </a:p>
        </p:txBody>
      </p:sp>
    </p:spTree>
    <p:extLst>
      <p:ext uri="{BB962C8B-B14F-4D97-AF65-F5344CB8AC3E}">
        <p14:creationId xmlns:p14="http://schemas.microsoft.com/office/powerpoint/2010/main" val="220276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5" grpId="0"/>
      <p:bldP spid="15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O que é  Previdência…">
            <a:extLst>
              <a:ext uri="{FF2B5EF4-FFF2-40B4-BE49-F238E27FC236}">
                <a16:creationId xmlns:a16="http://schemas.microsoft.com/office/drawing/2014/main" id="{E3941157-7EB5-4F5C-B22F-8130DD3A28A2}"/>
              </a:ext>
            </a:extLst>
          </p:cNvPr>
          <p:cNvSpPr txBox="1"/>
          <p:nvPr/>
        </p:nvSpPr>
        <p:spPr>
          <a:xfrm>
            <a:off x="774910" y="779456"/>
            <a:ext cx="561093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algn="l">
              <a:defRPr sz="6000" b="0">
                <a:solidFill>
                  <a:srgbClr val="929292"/>
                </a:solidFill>
                <a:latin typeface="Roboto Slab Thin"/>
                <a:ea typeface="Roboto Slab Thin"/>
                <a:cs typeface="Roboto Slab Thin"/>
                <a:sym typeface="Roboto Slab Thin"/>
              </a:defRPr>
            </a:pPr>
            <a:r>
              <a:rPr lang="pt-BR" sz="2800" dirty="0">
                <a:solidFill>
                  <a:srgbClr val="C71F2A"/>
                </a:solidFill>
                <a:latin typeface="Roboto Slab Light" pitchFamily="2" charset="0"/>
                <a:ea typeface="Roboto Slab Light" pitchFamily="2" charset="0"/>
              </a:rPr>
              <a:t>Fundos Imobiliários</a:t>
            </a:r>
            <a:endParaRPr sz="2800" dirty="0">
              <a:solidFill>
                <a:srgbClr val="C71F2A"/>
              </a:solidFill>
              <a:latin typeface="Roboto Slab Light" pitchFamily="2" charset="0"/>
              <a:ea typeface="Roboto Slab Light" pitchFamily="2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AB34FADC-3156-4541-B09F-F152C010F1D9}"/>
              </a:ext>
            </a:extLst>
          </p:cNvPr>
          <p:cNvSpPr/>
          <p:nvPr/>
        </p:nvSpPr>
        <p:spPr>
          <a:xfrm>
            <a:off x="836907" y="1852823"/>
            <a:ext cx="1216617" cy="18000"/>
          </a:xfrm>
          <a:prstGeom prst="rect">
            <a:avLst/>
          </a:prstGeom>
          <a:solidFill>
            <a:srgbClr val="C71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5DE302B0-4C28-44D9-95A6-C77C8EC23FC8}"/>
              </a:ext>
            </a:extLst>
          </p:cNvPr>
          <p:cNvSpPr txBox="1"/>
          <p:nvPr/>
        </p:nvSpPr>
        <p:spPr>
          <a:xfrm>
            <a:off x="792561" y="1227715"/>
            <a:ext cx="5154218" cy="385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400" dirty="0">
                <a:latin typeface="Roboto Medium" panose="02000000000000000000" pitchFamily="2" charset="0"/>
                <a:ea typeface="Roboto Medium" panose="02000000000000000000" pitchFamily="2" charset="0"/>
              </a:rPr>
              <a:t>Quantidade de ativos imobiliários no Brasil é representativa</a:t>
            </a:r>
            <a:endParaRPr sz="14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C2BEA9F-3B7C-4EEB-B052-3BA3EE29D2BB}"/>
              </a:ext>
            </a:extLst>
          </p:cNvPr>
          <p:cNvSpPr txBox="1"/>
          <p:nvPr/>
        </p:nvSpPr>
        <p:spPr>
          <a:xfrm>
            <a:off x="1166796" y="1939894"/>
            <a:ext cx="4435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Ativos Imobiliários nas principais praças </a:t>
            </a:r>
          </a:p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(R$ Bilhões)</a:t>
            </a: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5511EBF2-951E-45DA-9BF5-B07A2889D33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9957" y="1838309"/>
            <a:ext cx="540000" cy="540000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FEE73134-FFC9-41E3-823F-CA290849DDFD}"/>
              </a:ext>
            </a:extLst>
          </p:cNvPr>
          <p:cNvSpPr txBox="1"/>
          <p:nvPr/>
        </p:nvSpPr>
        <p:spPr>
          <a:xfrm>
            <a:off x="7422617" y="1939894"/>
            <a:ext cx="3738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Indústria vs FIIs em R$ bi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93D09EFB-DBFD-40FF-96C5-6C02F5E5EA8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926148" y="1810625"/>
            <a:ext cx="457489" cy="457489"/>
          </a:xfrm>
          <a:prstGeom prst="rect">
            <a:avLst/>
          </a:prstGeom>
          <a:ln>
            <a:noFill/>
          </a:ln>
        </p:spPr>
      </p:pic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77FFBCA3-5E82-4B86-B565-A1C514F143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926148" y="2524669"/>
          <a:ext cx="4862896" cy="3548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3AB74240-3FB5-452C-AF5E-6282B57BFEE2}"/>
              </a:ext>
            </a:extLst>
          </p:cNvPr>
          <p:cNvSpPr txBox="1"/>
          <p:nvPr/>
        </p:nvSpPr>
        <p:spPr>
          <a:xfrm>
            <a:off x="774000" y="6105600"/>
            <a:ext cx="9413944" cy="315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Fonte: Cushman &amp; Wakefield, Fipe-Zap, B3, Economatica, XP</a:t>
            </a:r>
            <a:endParaRPr sz="1050" dirty="0">
              <a:solidFill>
                <a:schemeClr val="bg1">
                  <a:lumMod val="50000"/>
                </a:schemeClr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7" name="Gráfico 26">
                <a:extLst>
                  <a:ext uri="{FF2B5EF4-FFF2-40B4-BE49-F238E27FC236}">
                    <a16:creationId xmlns:a16="http://schemas.microsoft.com/office/drawing/2014/main" id="{BC5780B2-F3EF-4CC4-A31A-C3922D35B431}"/>
                  </a:ext>
                </a:extLst>
              </p:cNvPr>
              <p:cNvGraphicFramePr/>
              <p:nvPr>
                <p:extLst/>
              </p:nvPr>
            </p:nvGraphicFramePr>
            <p:xfrm>
              <a:off x="649956" y="2559423"/>
              <a:ext cx="5877844" cy="351369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>
          <p:pic>
            <p:nvPicPr>
              <p:cNvPr id="27" name="Gráfico 26">
                <a:extLst>
                  <a:ext uri="{FF2B5EF4-FFF2-40B4-BE49-F238E27FC236}">
                    <a16:creationId xmlns:a16="http://schemas.microsoft.com/office/drawing/2014/main" id="{BC5780B2-F3EF-4CC4-A31A-C3922D35B4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9956" y="2559423"/>
                <a:ext cx="5877844" cy="3513692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CaixaDeTexto 27">
            <a:extLst>
              <a:ext uri="{FF2B5EF4-FFF2-40B4-BE49-F238E27FC236}">
                <a16:creationId xmlns:a16="http://schemas.microsoft.com/office/drawing/2014/main" id="{F99B4BE4-9F3D-4571-A0EA-1639E95BF3C4}"/>
              </a:ext>
            </a:extLst>
          </p:cNvPr>
          <p:cNvSpPr txBox="1"/>
          <p:nvPr/>
        </p:nvSpPr>
        <p:spPr>
          <a:xfrm>
            <a:off x="8660022" y="4091221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</a:rPr>
              <a:t>R$ 597 bi</a:t>
            </a:r>
          </a:p>
        </p:txBody>
      </p:sp>
    </p:spTree>
    <p:extLst>
      <p:ext uri="{BB962C8B-B14F-4D97-AF65-F5344CB8AC3E}">
        <p14:creationId xmlns:p14="http://schemas.microsoft.com/office/powerpoint/2010/main" val="22228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" name="Gráfico 2">
                <a:extLst>
                  <a:ext uri="{FF2B5EF4-FFF2-40B4-BE49-F238E27FC236}">
                    <a16:creationId xmlns:a16="http://schemas.microsoft.com/office/drawing/2014/main" id="{FBE91C21-1DBA-4349-BC6F-481BA2BBB215}"/>
                  </a:ext>
                </a:extLst>
              </p:cNvPr>
              <p:cNvGraphicFramePr/>
              <p:nvPr>
                <p:extLst/>
              </p:nvPr>
            </p:nvGraphicFramePr>
            <p:xfrm>
              <a:off x="836907" y="2550220"/>
              <a:ext cx="5956573" cy="361959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3" name="Gráfico 2">
                <a:extLst>
                  <a:ext uri="{FF2B5EF4-FFF2-40B4-BE49-F238E27FC236}">
                    <a16:creationId xmlns:a16="http://schemas.microsoft.com/office/drawing/2014/main" id="{FBE91C21-1DBA-4349-BC6F-481BA2BBB21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907" y="2550220"/>
                <a:ext cx="5956573" cy="3619594"/>
              </a:xfrm>
              <a:prstGeom prst="rect">
                <a:avLst/>
              </a:prstGeom>
            </p:spPr>
          </p:pic>
        </mc:Fallback>
      </mc:AlternateContent>
      <p:sp>
        <p:nvSpPr>
          <p:cNvPr id="5" name="CaixaDeTexto 4">
            <a:extLst>
              <a:ext uri="{FF2B5EF4-FFF2-40B4-BE49-F238E27FC236}">
                <a16:creationId xmlns:a16="http://schemas.microsoft.com/office/drawing/2014/main" id="{BE6AD682-8A6D-48C9-8485-A86251128CD5}"/>
              </a:ext>
            </a:extLst>
          </p:cNvPr>
          <p:cNvSpPr txBox="1"/>
          <p:nvPr/>
        </p:nvSpPr>
        <p:spPr>
          <a:xfrm>
            <a:off x="7422617" y="1939894"/>
            <a:ext cx="2766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Premissas utilizadas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924FEB-D1F6-466C-9867-41991F1AB88D}"/>
              </a:ext>
            </a:extLst>
          </p:cNvPr>
          <p:cNvSpPr txBox="1"/>
          <p:nvPr/>
        </p:nvSpPr>
        <p:spPr>
          <a:xfrm>
            <a:off x="7422616" y="2332332"/>
            <a:ext cx="45915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+Penetração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Curva de juros em baixa (média de 7%)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Vacância em queda e aumento real nos aluguéis (+8% a.a.)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</a:endParaRPr>
          </a:p>
          <a:p>
            <a:pPr>
              <a:lnSpc>
                <a:spcPct val="150000"/>
              </a:lnSpc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/>
              </a:rPr>
              <a:t>+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Fundações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Carteira de R$ 30 bi em imóveis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/>
              </a:rPr>
              <a:t>Resolução 4.661/2018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/>
            </a:endParaRPr>
          </a:p>
        </p:txBody>
      </p:sp>
      <p:sp>
        <p:nvSpPr>
          <p:cNvPr id="8" name="O que é  Previdência…">
            <a:extLst>
              <a:ext uri="{FF2B5EF4-FFF2-40B4-BE49-F238E27FC236}">
                <a16:creationId xmlns:a16="http://schemas.microsoft.com/office/drawing/2014/main" id="{72C4EEC9-26F6-4CC1-BBAA-0C4124EF4786}"/>
              </a:ext>
            </a:extLst>
          </p:cNvPr>
          <p:cNvSpPr txBox="1"/>
          <p:nvPr/>
        </p:nvSpPr>
        <p:spPr>
          <a:xfrm>
            <a:off x="774910" y="779456"/>
            <a:ext cx="561093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algn="l">
              <a:defRPr sz="6000" b="0">
                <a:solidFill>
                  <a:srgbClr val="929292"/>
                </a:solidFill>
                <a:latin typeface="Roboto Slab Thin"/>
                <a:ea typeface="Roboto Slab Thin"/>
                <a:cs typeface="Roboto Slab Thin"/>
                <a:sym typeface="Roboto Slab Thin"/>
              </a:defRPr>
            </a:pPr>
            <a:r>
              <a:rPr lang="pt-BR" sz="2800" dirty="0">
                <a:solidFill>
                  <a:srgbClr val="C71F2A"/>
                </a:solidFill>
                <a:latin typeface="Roboto Slab Light" pitchFamily="2" charset="0"/>
                <a:ea typeface="Roboto Slab Light" pitchFamily="2" charset="0"/>
              </a:rPr>
              <a:t>Fundos Imobiliários</a:t>
            </a:r>
            <a:endParaRPr sz="2800" dirty="0">
              <a:solidFill>
                <a:srgbClr val="C71F2A"/>
              </a:solidFill>
              <a:latin typeface="Roboto Slab Light" pitchFamily="2" charset="0"/>
              <a:ea typeface="Roboto Slab Light" pitchFamily="2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323E9E3-F36B-47FA-ACC9-1AE706B18648}"/>
              </a:ext>
            </a:extLst>
          </p:cNvPr>
          <p:cNvSpPr/>
          <p:nvPr/>
        </p:nvSpPr>
        <p:spPr>
          <a:xfrm>
            <a:off x="836907" y="1852823"/>
            <a:ext cx="1216617" cy="18000"/>
          </a:xfrm>
          <a:prstGeom prst="rect">
            <a:avLst/>
          </a:prstGeom>
          <a:solidFill>
            <a:srgbClr val="C71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0C90C43B-BC05-48EA-870B-06B6CAFD4276}"/>
              </a:ext>
            </a:extLst>
          </p:cNvPr>
          <p:cNvSpPr txBox="1"/>
          <p:nvPr/>
        </p:nvSpPr>
        <p:spPr>
          <a:xfrm>
            <a:off x="792561" y="1227715"/>
            <a:ext cx="5154218" cy="385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400" dirty="0">
                <a:latin typeface="Roboto Medium" panose="02000000000000000000" pitchFamily="2" charset="0"/>
                <a:ea typeface="Roboto Medium" panose="02000000000000000000" pitchFamily="2" charset="0"/>
              </a:rPr>
              <a:t>Produto de grande potencial de crescimento</a:t>
            </a:r>
            <a:endParaRPr sz="14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FDB0ADB-2895-4767-A425-4C9AF77564B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926148" y="1810625"/>
            <a:ext cx="457489" cy="457489"/>
          </a:xfrm>
          <a:prstGeom prst="rect">
            <a:avLst/>
          </a:prstGeom>
          <a:ln>
            <a:noFill/>
          </a:ln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089D9ED-C6E7-45DE-B2E5-900B064FF876}"/>
              </a:ext>
            </a:extLst>
          </p:cNvPr>
          <p:cNvSpPr txBox="1"/>
          <p:nvPr/>
        </p:nvSpPr>
        <p:spPr>
          <a:xfrm>
            <a:off x="1246304" y="2004877"/>
            <a:ext cx="3655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Potencial da Indústria em 5 anos </a:t>
            </a:r>
          </a:p>
          <a:p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(em R$ Bilhões)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9859CA4-DC0E-46A0-B783-5944F8FA899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98236" y="1875608"/>
            <a:ext cx="540000" cy="540000"/>
          </a:xfrm>
          <a:prstGeom prst="rect">
            <a:avLst/>
          </a:prstGeom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6F5874C5-BA67-4786-BC2B-ECFECA162FB3}"/>
              </a:ext>
            </a:extLst>
          </p:cNvPr>
          <p:cNvSpPr/>
          <p:nvPr/>
        </p:nvSpPr>
        <p:spPr>
          <a:xfrm>
            <a:off x="1865903" y="2857899"/>
            <a:ext cx="1617526" cy="4327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  <a:sym typeface="Calibri"/>
              </a:rPr>
              <a:t>+R$ 180 bi</a:t>
            </a:r>
          </a:p>
        </p:txBody>
      </p:sp>
      <p:sp>
        <p:nvSpPr>
          <p:cNvPr id="15" name="Você já pensou quanto precisa poupar para ter um aposentadoria confortável? Para alguns brasileiros, depender apenas da aposentadoria do INSS não seria o suficiente para manter o padrão de vida da família. Dessa forma, a previdência privada aparece como uma ótima alternativa: o cliente efetua aplicações que são investidas em um fundo de investimento e, no futuro, podem ser resgatadas ou transformada em renda mensal. Além da rentabilidade, o produto têm benefícios fiscais e flexibilidades para migrar de planos sem pagar imposto, que são grandes diferenciais comparados à outros tipos de investimentos.">
            <a:extLst>
              <a:ext uri="{FF2B5EF4-FFF2-40B4-BE49-F238E27FC236}">
                <a16:creationId xmlns:a16="http://schemas.microsoft.com/office/drawing/2014/main" id="{9548D650-662C-46C8-9049-32E11FBB9C58}"/>
              </a:ext>
            </a:extLst>
          </p:cNvPr>
          <p:cNvSpPr txBox="1"/>
          <p:nvPr/>
        </p:nvSpPr>
        <p:spPr>
          <a:xfrm>
            <a:off x="774910" y="6090629"/>
            <a:ext cx="5154218" cy="344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lnSpc>
                <a:spcPct val="150000"/>
              </a:lnSpc>
              <a:defRPr sz="18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algn="l"/>
            <a:r>
              <a:rPr lang="pt-BR" sz="105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Fonte: Anbima, B3, Premissa XP</a:t>
            </a:r>
            <a:endParaRPr sz="1050" dirty="0">
              <a:solidFill>
                <a:schemeClr val="bg1">
                  <a:lumMod val="50000"/>
                </a:schemeClr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F1CDAAD2-5CE2-438F-9B30-26CBF9474736}"/>
              </a:ext>
            </a:extLst>
          </p:cNvPr>
          <p:cNvSpPr/>
          <p:nvPr/>
        </p:nvSpPr>
        <p:spPr>
          <a:xfrm>
            <a:off x="5422900" y="3095004"/>
            <a:ext cx="1358900" cy="3011327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B4675E0A-C791-487E-BDAA-BC0631216B87}"/>
              </a:ext>
            </a:extLst>
          </p:cNvPr>
          <p:cNvSpPr/>
          <p:nvPr/>
        </p:nvSpPr>
        <p:spPr>
          <a:xfrm>
            <a:off x="5442167" y="2061785"/>
            <a:ext cx="1420897" cy="9088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20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  <a:sym typeface="Calibri"/>
              </a:rPr>
              <a:t>5% da Indústria de Fundos</a:t>
            </a:r>
          </a:p>
        </p:txBody>
      </p:sp>
    </p:spTree>
    <p:extLst>
      <p:ext uri="{BB962C8B-B14F-4D97-AF65-F5344CB8AC3E}">
        <p14:creationId xmlns:p14="http://schemas.microsoft.com/office/powerpoint/2010/main" val="18512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344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 Light</vt:lpstr>
      <vt:lpstr>Roboto Medium</vt:lpstr>
      <vt:lpstr>Roboto Slab Light</vt:lpstr>
      <vt:lpstr>Roboto Slab Thin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Lauter Ferreira</cp:lastModifiedBy>
  <cp:revision>3</cp:revision>
  <dcterms:created xsi:type="dcterms:W3CDTF">2019-05-07T17:44:33Z</dcterms:created>
  <dcterms:modified xsi:type="dcterms:W3CDTF">2019-06-21T22:25:01Z</dcterms:modified>
</cp:coreProperties>
</file>